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trictFirstAndLastChars="0" saveSubsetFonts="1">
  <p:sldMasterIdLst>
    <p:sldMasterId id="214748372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1" r:id="rId3"/>
    <p:sldId id="257" r:id="rId4"/>
    <p:sldId id="269" r:id="rId5"/>
    <p:sldId id="264" r:id="rId6"/>
    <p:sldId id="259" r:id="rId7"/>
    <p:sldId id="262" r:id="rId8"/>
    <p:sldId id="265" r:id="rId9"/>
    <p:sldId id="260" r:id="rId10"/>
    <p:sldId id="270" r:id="rId11"/>
    <p:sldId id="258" r:id="rId12"/>
    <p:sldId id="268" r:id="rId13"/>
    <p:sldId id="267" r:id="rId14"/>
    <p:sldId id="271" r:id="rId15"/>
    <p:sldId id="272" r:id="rId16"/>
  </p:sldIdLst>
  <p:sldSz cx="9144000" cy="6858000" type="screen4x3"/>
  <p:notesSz cx="6797675" cy="9928225"/>
  <p:defaultTextStyle>
    <a:defPPr>
      <a:defRPr lang="he-I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FF9900"/>
    <a:srgbClr val="009900"/>
    <a:srgbClr val="990000"/>
    <a:srgbClr val="FF5050"/>
    <a:srgbClr val="808000"/>
    <a:srgbClr val="4A350A"/>
    <a:srgbClr val="2B1044"/>
    <a:srgbClr val="336600"/>
    <a:srgbClr val="01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aximized" horzBarState="maximized">
    <p:restoredLeft sz="84380"/>
    <p:restoredTop sz="94660" autoAdjust="0"/>
  </p:normalViewPr>
  <p:slideViewPr>
    <p:cSldViewPr>
      <p:cViewPr varScale="1">
        <p:scale>
          <a:sx n="89" d="100"/>
          <a:sy n="89" d="100"/>
        </p:scale>
        <p:origin x="1819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7" d="100"/>
          <a:sy n="37" d="100"/>
        </p:scale>
        <p:origin x="-1578" y="-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__________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\\mahr\ACC-DOCS\YEHUDIT\&#1513;&#1511;&#1507;%20&#1514;&#1511;&#1510;&#1497;&#1489;%202019%20&#1500;&#1502;&#1513;&#149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e-IL" dirty="0"/>
              <a:t>קיטון</a:t>
            </a:r>
            <a:r>
              <a:rPr lang="he-IL" baseline="0" dirty="0"/>
              <a:t> במענקי איזון</a:t>
            </a:r>
            <a:endParaRPr lang="he-IL" dirty="0"/>
          </a:p>
        </c:rich>
      </c:tx>
      <c:layout>
        <c:manualLayout>
          <c:xMode val="edge"/>
          <c:yMode val="edge"/>
          <c:x val="0.35126451309516588"/>
          <c:y val="6.55614822340755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he-IL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he-IL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גיליון1!$A$6:$A$8</c:f>
              <c:strCache>
                <c:ptCount val="3"/>
                <c:pt idx="0">
                  <c:v>מענק איזון 2017</c:v>
                </c:pt>
                <c:pt idx="1">
                  <c:v>מענק איזון 2018</c:v>
                </c:pt>
                <c:pt idx="2">
                  <c:v>מענק איזון 2019</c:v>
                </c:pt>
              </c:strCache>
            </c:strRef>
          </c:cat>
          <c:val>
            <c:numRef>
              <c:f>גיליון1!$B$6:$B$8</c:f>
              <c:numCache>
                <c:formatCode>General</c:formatCode>
                <c:ptCount val="3"/>
                <c:pt idx="0">
                  <c:v>33156</c:v>
                </c:pt>
                <c:pt idx="1">
                  <c:v>29251</c:v>
                </c:pt>
                <c:pt idx="2">
                  <c:v>27057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023-4F5D-AC65-410871C7A405}"/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2"/>
              <c:layout>
                <c:manualLayout>
                  <c:x val="-5.0461791181655599E-2"/>
                  <c:y val="-1.433691756272401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he-IL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גיליון1!$A$6:$A$8</c:f>
              <c:strCache>
                <c:ptCount val="3"/>
                <c:pt idx="0">
                  <c:v>מענק איזון 2017</c:v>
                </c:pt>
                <c:pt idx="1">
                  <c:v>מענק איזון 2018</c:v>
                </c:pt>
                <c:pt idx="2">
                  <c:v>מענק איזון 2019</c:v>
                </c:pt>
              </c:strCache>
            </c:strRef>
          </c:cat>
          <c:val>
            <c:numRef>
              <c:f>גיליון1!$C$6:$C$8</c:f>
              <c:numCache>
                <c:formatCode>General</c:formatCode>
                <c:ptCount val="3"/>
                <c:pt idx="1">
                  <c:v>3905</c:v>
                </c:pt>
                <c:pt idx="2">
                  <c:v>2194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023-4F5D-AC65-410871C7A40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16726664"/>
        <c:axId val="216727448"/>
      </c:barChart>
      <c:catAx>
        <c:axId val="216726664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e-IL"/>
          </a:p>
        </c:txPr>
        <c:crossAx val="216727448"/>
        <c:crosses val="autoZero"/>
        <c:auto val="1"/>
        <c:lblAlgn val="ctr"/>
        <c:lblOffset val="100"/>
        <c:noMultiLvlLbl val="0"/>
      </c:catAx>
      <c:valAx>
        <c:axId val="216727448"/>
        <c:scaling>
          <c:orientation val="maxMin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e-IL"/>
          </a:p>
        </c:txPr>
        <c:crossAx val="216726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he-IL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he-I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e-IL" dirty="0"/>
              <a:t>פעילות המועצה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e-IL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'פעולות המועצה'!$C$3</c:f>
              <c:strCache>
                <c:ptCount val="1"/>
                <c:pt idx="0">
                  <c:v>פעולות 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'פעולות המועצה'!$B$4:$B$10</c:f>
              <c:strCache>
                <c:ptCount val="7"/>
                <c:pt idx="0">
                  <c:v>חינוך</c:v>
                </c:pt>
                <c:pt idx="1">
                  <c:v>רווחה</c:v>
                </c:pt>
                <c:pt idx="2">
                  <c:v>מחלקות אחרות-</c:v>
                </c:pt>
                <c:pt idx="3">
                  <c:v>שכר ופנסיה אחר</c:v>
                </c:pt>
                <c:pt idx="4">
                  <c:v>מעגל סגור-הוצאות שוות להכנסות</c:v>
                </c:pt>
                <c:pt idx="5">
                  <c:v>הנחות ארנונה, מכסות, החזרי שכר </c:v>
                </c:pt>
                <c:pt idx="6">
                  <c:v>פעולות אחרות</c:v>
                </c:pt>
              </c:strCache>
            </c:strRef>
          </c:cat>
          <c:val>
            <c:numRef>
              <c:f>'פעולות המועצה'!$C$4:$C$10</c:f>
            </c:numRef>
          </c:val>
        </c:ser>
        <c:ser>
          <c:idx val="1"/>
          <c:order val="1"/>
          <c:tx>
            <c:strRef>
              <c:f>'פעולות המועצה'!$D$3</c:f>
              <c:strCache>
                <c:ptCount val="1"/>
                <c:pt idx="0">
                  <c:v>שכר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'פעולות המועצה'!$B$4:$B$10</c:f>
              <c:strCache>
                <c:ptCount val="7"/>
                <c:pt idx="0">
                  <c:v>חינוך</c:v>
                </c:pt>
                <c:pt idx="1">
                  <c:v>רווחה</c:v>
                </c:pt>
                <c:pt idx="2">
                  <c:v>מחלקות אחרות-</c:v>
                </c:pt>
                <c:pt idx="3">
                  <c:v>שכר ופנסיה אחר</c:v>
                </c:pt>
                <c:pt idx="4">
                  <c:v>מעגל סגור-הוצאות שוות להכנסות</c:v>
                </c:pt>
                <c:pt idx="5">
                  <c:v>הנחות ארנונה, מכסות, החזרי שכר </c:v>
                </c:pt>
                <c:pt idx="6">
                  <c:v>פעולות אחרות</c:v>
                </c:pt>
              </c:strCache>
            </c:strRef>
          </c:cat>
          <c:val>
            <c:numRef>
              <c:f>'פעולות המועצה'!$D$4:$D$10</c:f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e-IL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e-IL"/>
              <a:t>פעילות המועצה</a:t>
            </a:r>
          </a:p>
        </c:rich>
      </c:tx>
      <c:layout>
        <c:manualLayout>
          <c:xMode val="edge"/>
          <c:yMode val="edge"/>
          <c:x val="0.79924754737396331"/>
          <c:y val="1.58836757194719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e-IL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'פעולות המועצה כולל הנהלה'!$E$3</c:f>
              <c:strCache>
                <c:ptCount val="1"/>
                <c:pt idx="0">
                  <c:v>סה"כ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3.5819637589549091E-2"/>
                  <c:y val="-7.270083605961468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8.5856523188244813E-2"/>
                  <c:y val="1.090519544787960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6388537715971339E-2"/>
                  <c:y val="-3.27153762268266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1.9376739339743336E-3"/>
                  <c:y val="-6.179571065067248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'פעולות המועצה כולל הנהלה'!$B$4:$B$10</c:f>
              <c:strCache>
                <c:ptCount val="7"/>
                <c:pt idx="0">
                  <c:v>חינוך</c:v>
                </c:pt>
                <c:pt idx="1">
                  <c:v>רווחה</c:v>
                </c:pt>
                <c:pt idx="2">
                  <c:v>מחלקות אחרות-</c:v>
                </c:pt>
                <c:pt idx="3">
                  <c:v>פנסיה</c:v>
                </c:pt>
                <c:pt idx="4">
                  <c:v>מעגל סגור-הוצאות שוות להכנסות</c:v>
                </c:pt>
                <c:pt idx="5">
                  <c:v>הנחות ארנונה, מכסות, החזרי שכר </c:v>
                </c:pt>
                <c:pt idx="6">
                  <c:v>פעולות אחרות</c:v>
                </c:pt>
              </c:strCache>
            </c:strRef>
          </c:cat>
          <c:val>
            <c:numRef>
              <c:f>'פעולות המועצה כולל הנהלה'!$E$4:$E$10</c:f>
              <c:numCache>
                <c:formatCode>General</c:formatCode>
                <c:ptCount val="7"/>
                <c:pt idx="0">
                  <c:v>138491</c:v>
                </c:pt>
                <c:pt idx="1">
                  <c:v>25394</c:v>
                </c:pt>
                <c:pt idx="2">
                  <c:v>114925</c:v>
                </c:pt>
                <c:pt idx="3">
                  <c:v>12825</c:v>
                </c:pt>
                <c:pt idx="4">
                  <c:v>14739</c:v>
                </c:pt>
                <c:pt idx="6">
                  <c:v>9980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6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e-IL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49483" y="1"/>
            <a:ext cx="2948194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69" tIns="45886" rIns="91769" bIns="45886" numCol="1" anchor="t" anchorCtr="0" compatLnSpc="1">
            <a:prstTxWarp prst="textNoShape">
              <a:avLst/>
            </a:prstTxWarp>
          </a:bodyPr>
          <a:lstStyle>
            <a:lvl1pPr algn="r" defTabSz="917412" rtl="1">
              <a:defRPr sz="1200">
                <a:latin typeface="Albertus Extra Bold" pitchFamily="34" charset="0"/>
                <a:cs typeface="Narkisim" pitchFamily="2" charset="-79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" y="1"/>
            <a:ext cx="2948194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69" tIns="45886" rIns="91769" bIns="45886" numCol="1" anchor="t" anchorCtr="0" compatLnSpc="1">
            <a:prstTxWarp prst="textNoShape">
              <a:avLst/>
            </a:prstTxWarp>
          </a:bodyPr>
          <a:lstStyle>
            <a:lvl1pPr defTabSz="917412" rtl="1">
              <a:defRPr sz="1200">
                <a:latin typeface="Albertus Extra Bold" pitchFamily="34" charset="0"/>
                <a:cs typeface="Narkisim" pitchFamily="2" charset="-79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49483" y="9431340"/>
            <a:ext cx="2948194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69" tIns="45886" rIns="91769" bIns="45886" numCol="1" anchor="b" anchorCtr="0" compatLnSpc="1">
            <a:prstTxWarp prst="textNoShape">
              <a:avLst/>
            </a:prstTxWarp>
          </a:bodyPr>
          <a:lstStyle>
            <a:lvl1pPr algn="r" defTabSz="917412" rtl="1">
              <a:defRPr sz="1200">
                <a:latin typeface="Albertus Extra Bold" pitchFamily="34" charset="0"/>
                <a:cs typeface="Narkisim" pitchFamily="2" charset="-79"/>
              </a:defRPr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2" y="9431340"/>
            <a:ext cx="2948194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69" tIns="45886" rIns="91769" bIns="45886" numCol="1" anchor="b" anchorCtr="0" compatLnSpc="1">
            <a:prstTxWarp prst="textNoShape">
              <a:avLst/>
            </a:prstTxWarp>
          </a:bodyPr>
          <a:lstStyle>
            <a:lvl1pPr defTabSz="917412" rtl="1">
              <a:defRPr sz="1200">
                <a:latin typeface="Albertus Extra Bold" pitchFamily="34" charset="0"/>
                <a:cs typeface="Narkisim" pitchFamily="2" charset="-79"/>
              </a:defRPr>
            </a:lvl1pPr>
          </a:lstStyle>
          <a:p>
            <a:fld id="{4ECEDC2D-61DA-49F3-BC0A-5B6D720A0FFC}" type="slidenum">
              <a:rPr lang="he-IL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78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0346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defTabSz="762000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defTabSz="762000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defTabSz="762000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defTabSz="762000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defTabSz="762000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69963" y="766763"/>
            <a:ext cx="4906962" cy="368141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3649" y="4751389"/>
            <a:ext cx="4975684" cy="4449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769" tIns="45886" rIns="91769" bIns="4588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40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59350" cy="37211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7760" y="4714877"/>
            <a:ext cx="4982156" cy="4467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769" tIns="45886" rIns="91769" bIns="4588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86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69963" y="766763"/>
            <a:ext cx="4906962" cy="368141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3649" y="4751389"/>
            <a:ext cx="4975684" cy="4449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769" tIns="45886" rIns="91769" bIns="45886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1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חבר ישר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כותרת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9" name="כותרת משנה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e-IL" smtClean="0"/>
              <a:t>לחץ כדי לערוך סגנון כותרת משנה של תבנית בסיס</a:t>
            </a:r>
            <a:endParaRPr kumimoji="0" lang="en-US"/>
          </a:p>
        </p:txBody>
      </p:sp>
      <p:sp>
        <p:nvSpPr>
          <p:cNvPr id="16" name="מציין מיקום של תאריך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מציין מיקום של כותרת תחתונה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מציין מיקום של מספר שקופית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ABEDC89-254B-4E97-BC7D-08DAA6B51A8E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AD8D-8A17-462B-86F4-B6466C63AC7B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A1E-34BA-49EF-8347-914E5E49AB32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27" name="מציין מיקום תוכן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25" name="מציין מיקום של תאריך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מציין מיקום של כותרת תחתונה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מציין מיקום של מספר שקופית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36045-29A1-483A-A9B7-1CE6DF68BEED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חבר ישר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מציין מיקום טקסט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19" name="מציין מיקום של תאריך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מציין מיקום של כותרת תחתונה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מציין מיקום של מספר שקופית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5BD-CA2D-4133-BB86-7C60C394A6F4}" type="slidenum">
              <a:rPr lang="he-IL" smtClean="0"/>
              <a:pPr/>
              <a:t>‹#›</a:t>
            </a:fld>
            <a:endParaRPr lang="en-US"/>
          </a:p>
        </p:txBody>
      </p:sp>
      <p:sp>
        <p:nvSpPr>
          <p:cNvPr id="8" name="כותרת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כותרת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4" name="מציין מיקום תוכן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13" name="מציין מיקום תוכן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21" name="מציין מיקום של תאריך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מציין מיקום של כותרת תחתונה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מציין מיקום של מספר שקופית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E5319-D419-42FD-8635-3974662E5D8B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כותרת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3" name="מציין מיקום טקסט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25" name="מציין מיקום טקסט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28" name="מציין מיקום תוכן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10" name="מציין מיקום של תאריך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5F1CE10-E2E1-483D-A561-C9C8854EAA2F}" type="slidenum">
              <a:rPr lang="he-IL" smtClean="0"/>
              <a:pPr/>
              <a:t>‹#›</a:t>
            </a:fld>
            <a:endParaRPr lang="en-US"/>
          </a:p>
        </p:txBody>
      </p:sp>
      <p:sp>
        <p:nvSpPr>
          <p:cNvPr id="11" name="מחבר ישר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כותרת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2" name="מציין מיקום של תאריך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מציין מיקום של כותרת תחתונה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4A0BD-FCB5-4A4B-A474-5B8798B1E97C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מציין מיקום של כותרת תחתונה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93A-FADB-4A07-868A-B7862436EB87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חבר ישר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כותרת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26" name="מציין מיקום טקסט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14" name="מציין מיקום תוכן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25" name="מציין מיקום של תאריך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מציין מיקום של כותרת תחתונה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BFB2-339F-4AEA-B2A0-42EA7C82C482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מציין מיקום של תמונה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e-IL" smtClean="0"/>
              <a:t>לחץ על הסמל כדי להוסיף תמונה</a:t>
            </a:r>
            <a:endParaRPr kumimoji="0" lang="en-US" dirty="0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מציין מיקום של מספר שקופית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D0F4-A3C7-4EA4-9A22-2BAECA0ABD70}" type="slidenum">
              <a:rPr lang="he-IL" smtClean="0"/>
              <a:pPr/>
              <a:t>‹#›</a:t>
            </a:fld>
            <a:endParaRPr lang="en-US"/>
          </a:p>
        </p:txBody>
      </p:sp>
      <p:sp>
        <p:nvSpPr>
          <p:cNvPr id="17" name="כותרת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26" name="מציין מיקום טקסט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חבר ישר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מציין מיקום טקסט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kumimoji="0" lang="he-IL" smtClean="0"/>
              <a:t>רמה שנייה</a:t>
            </a:r>
          </a:p>
          <a:p>
            <a:pPr lvl="2" eaLnBrk="1" latinLnBrk="0" hangingPunct="1"/>
            <a:r>
              <a:rPr kumimoji="0" lang="he-IL" smtClean="0"/>
              <a:t>רמה שלישית</a:t>
            </a:r>
          </a:p>
          <a:p>
            <a:pPr lvl="3" eaLnBrk="1" latinLnBrk="0" hangingPunct="1"/>
            <a:r>
              <a:rPr kumimoji="0" lang="he-IL" smtClean="0"/>
              <a:t>רמה רביעית</a:t>
            </a:r>
          </a:p>
          <a:p>
            <a:pPr lvl="4" eaLnBrk="1" latinLnBrk="0" hangingPunct="1"/>
            <a:r>
              <a:rPr kumimoji="0" lang="he-IL" smtClean="0"/>
              <a:t>רמה חמישית</a:t>
            </a:r>
            <a:endParaRPr kumimoji="0" lang="en-US"/>
          </a:p>
        </p:txBody>
      </p:sp>
      <p:sp>
        <p:nvSpPr>
          <p:cNvPr id="11" name="מציין מיקום של תאריך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מציין מיקום של כותרת תחתונה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2CC4CE-7840-46EF-B8DD-AE16594FDCC6}" type="slidenum">
              <a:rPr lang="he-IL" smtClean="0"/>
              <a:pPr/>
              <a:t>‹#›</a:t>
            </a:fld>
            <a:endParaRPr lang="en-US"/>
          </a:p>
        </p:txBody>
      </p:sp>
      <p:sp>
        <p:nvSpPr>
          <p:cNvPr id="10" name="מציין מיקום של כותרת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9" name="מחבר ישר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מחבר ישר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___Microsoft_Excel_97-20039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4.emf"/><Relationship Id="rId4" Type="http://schemas.openxmlformats.org/officeDocument/2006/relationships/oleObject" Target="../embeddings/_______________Microsoft_Excel_97-200310.xls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___Microsoft_Excel_97-20031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___Microsoft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_______________Microsoft_Excel_97-20032.xls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___Microsoft_Excel_97-2003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___Microsoft_Excel_97-2003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___Microsoft_Excel_97-2003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___Microsoft_Excel_97-2003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___Microsoft_Excel_97-2003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1.jpeg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___Microsoft_Excel_97-20038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DB09C-9792-4674-B6B7-EBEE75CEB0F9}" type="slidenum">
              <a:rPr lang="he-IL"/>
              <a:pPr/>
              <a:t>1</a:t>
            </a:fld>
            <a:endParaRPr lang="en-US"/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143000" y="4800600"/>
            <a:ext cx="6884988" cy="8001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 rtl="1"/>
            <a:r>
              <a:rPr lang="he-IL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56796" dir="3806097" algn="ctr" rotWithShape="0">
                    <a:srgbClr val="9999FF"/>
                  </a:outerShdw>
                </a:effectLst>
                <a:cs typeface="Monotype Hadassah"/>
              </a:rPr>
              <a:t>תקציב שנת 2005</a:t>
            </a: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-9525" y="243408"/>
            <a:ext cx="9153525" cy="1052736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rtl="1"/>
            <a:r>
              <a:rPr lang="he-IL" sz="3600" b="1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תקציב לשנת </a:t>
            </a:r>
            <a:r>
              <a:rPr lang="he-IL" sz="3600" b="1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2019</a:t>
            </a:r>
            <a:endParaRPr lang="he-IL" sz="3600" b="1" kern="10" dirty="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3078" name="Picture 6" descr="reka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74490"/>
            <a:ext cx="8192397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DB79B-43C3-47BD-9E00-71B392A987B6}" type="slidenum">
              <a:rPr lang="he-IL"/>
              <a:pPr/>
              <a:t>10</a:t>
            </a:fld>
            <a:endParaRPr lang="en-US"/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1115616" y="0"/>
            <a:ext cx="7416824" cy="126876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1216"/>
              </a:avLst>
            </a:prstTxWarp>
          </a:bodyPr>
          <a:lstStyle/>
          <a:p>
            <a:pPr algn="ctr" rtl="1"/>
            <a:r>
              <a:rPr lang="he-IL" sz="3600" b="1" kern="10" dirty="0">
                <a:ln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5050"/>
                    </a:gs>
                    <a:gs pos="100000">
                      <a:srgbClr val="009900"/>
                    </a:gs>
                  </a:gsLst>
                  <a:lin ang="5400000" scaled="1"/>
                </a:gradFill>
                <a:cs typeface="Narkisim"/>
              </a:rPr>
              <a:t>תקציב רגיל לשנת </a:t>
            </a:r>
            <a:r>
              <a:rPr lang="he-IL" sz="3600" b="1" kern="10" dirty="0" smtClean="0">
                <a:ln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5050"/>
                    </a:gs>
                    <a:gs pos="100000">
                      <a:srgbClr val="009900"/>
                    </a:gs>
                  </a:gsLst>
                  <a:lin ang="5400000" scaled="1"/>
                </a:gradFill>
                <a:cs typeface="Narkisim"/>
              </a:rPr>
              <a:t>2019</a:t>
            </a:r>
            <a:endParaRPr lang="he-IL" sz="3600" b="1" kern="10" dirty="0">
              <a:ln w="952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FF5050"/>
                  </a:gs>
                  <a:gs pos="100000">
                    <a:srgbClr val="009900"/>
                  </a:gs>
                </a:gsLst>
                <a:lin ang="5400000" scaled="1"/>
              </a:gradFill>
              <a:cs typeface="Narkisim"/>
            </a:endParaRPr>
          </a:p>
        </p:txBody>
      </p:sp>
      <p:graphicFrame>
        <p:nvGraphicFramePr>
          <p:cNvPr id="7195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7568627"/>
              </p:ext>
            </p:extLst>
          </p:nvPr>
        </p:nvGraphicFramePr>
        <p:xfrm>
          <a:off x="628828" y="2492896"/>
          <a:ext cx="7978775" cy="346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70" name="גליון עבודה" r:id="rId3" imgW="5501635" imgH="2362176" progId="Excel.Sheet.8">
                  <p:embed/>
                </p:oleObj>
              </mc:Choice>
              <mc:Fallback>
                <p:oleObj name="גליון עבודה" r:id="rId3" imgW="5501635" imgH="2362176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828" y="2492896"/>
                        <a:ext cx="7978775" cy="3468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8806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16519-669C-444C-81C7-D2BBD3D161AC}" type="slidenum">
              <a:rPr lang="he-IL"/>
              <a:pPr/>
              <a:t>11</a:t>
            </a:fld>
            <a:endParaRPr lang="en-US"/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1619672" y="260648"/>
            <a:ext cx="6248400" cy="90872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 rtl="1"/>
            <a:r>
              <a:rPr lang="he-IL" sz="3600" kern="10" dirty="0"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5050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שימושים לתקציב שנת </a:t>
            </a:r>
            <a:r>
              <a:rPr lang="he-IL" sz="3600" kern="10" dirty="0" smtClean="0"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5050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2019</a:t>
            </a:r>
            <a:endParaRPr lang="he-IL" sz="3600" kern="10" dirty="0"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FF5050"/>
                  </a:gs>
                  <a:gs pos="100000">
                    <a:srgbClr val="0099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graphicFrame>
        <p:nvGraphicFramePr>
          <p:cNvPr id="5132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3124932"/>
              </p:ext>
            </p:extLst>
          </p:nvPr>
        </p:nvGraphicFramePr>
        <p:xfrm>
          <a:off x="-468560" y="1844824"/>
          <a:ext cx="9736138" cy="624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20" name="גליון עבודה" r:id="rId4" imgW="11803297" imgH="5928336" progId="Excel.Sheet.8">
                  <p:embed/>
                </p:oleObj>
              </mc:Choice>
              <mc:Fallback>
                <p:oleObj name="גליון עבודה" r:id="rId4" imgW="11803297" imgH="5928336" progId="Excel.Sheet.8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68560" y="1844824"/>
                        <a:ext cx="9736138" cy="6242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D7E1-2A5D-44A3-A73F-D435D0D42ABD}" type="slidenum">
              <a:rPr lang="he-IL"/>
              <a:pPr/>
              <a:t>12</a:t>
            </a:fld>
            <a:endParaRPr lang="en-US"/>
          </a:p>
        </p:txBody>
      </p:sp>
      <p:sp>
        <p:nvSpPr>
          <p:cNvPr id="8" name="WordArt 2"/>
          <p:cNvSpPr>
            <a:spLocks noChangeArrowheads="1" noChangeShapeType="1" noTextEdit="1"/>
          </p:cNvSpPr>
          <p:nvPr/>
        </p:nvSpPr>
        <p:spPr bwMode="auto">
          <a:xfrm>
            <a:off x="323528" y="332656"/>
            <a:ext cx="8568952" cy="15841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37457"/>
              </a:avLst>
            </a:prstTxWarp>
          </a:bodyPr>
          <a:lstStyle/>
          <a:p>
            <a:pPr algn="ctr" rtl="1"/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קיטון / גידול במקורות המועצה</a:t>
            </a:r>
          </a:p>
          <a:p>
            <a:pPr algn="ctr" rtl="1"/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2019מול 2018</a:t>
            </a:r>
          </a:p>
          <a:p>
            <a:pPr algn="ctr" rtl="1"/>
            <a:endParaRPr lang="he-IL" sz="3200" kern="10" dirty="0" smtClean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chemeClr val="accent2"/>
                  </a:gs>
                  <a:gs pos="100000">
                    <a:srgbClr val="009900"/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algn="ctr" rtl="1"/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5744" y="1793359"/>
            <a:ext cx="770485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u="sng" dirty="0" smtClean="0">
                <a:solidFill>
                  <a:srgbClr val="003300"/>
                </a:solidFill>
                <a:cs typeface="David Transparent" pitchFamily="2" charset="-79"/>
              </a:rPr>
              <a:t>גידול במקורות התקציב בין השנים 2019מול 2018</a:t>
            </a:r>
            <a:endParaRPr lang="en-US" u="sng" dirty="0" smtClean="0">
              <a:solidFill>
                <a:srgbClr val="003300"/>
              </a:solidFill>
              <a:cs typeface="David Transparent" pitchFamily="2" charset="-79"/>
            </a:endParaRPr>
          </a:p>
          <a:p>
            <a:pPr algn="r"/>
            <a:endParaRPr lang="he-IL" u="sng" dirty="0" smtClean="0">
              <a:cs typeface="David Transparent" pitchFamily="2" charset="-79"/>
            </a:endParaRPr>
          </a:p>
          <a:p>
            <a:pPr algn="r"/>
            <a:r>
              <a:rPr lang="he-IL" dirty="0" smtClean="0">
                <a:cs typeface="David Transparent" pitchFamily="2" charset="-79"/>
              </a:rPr>
              <a:t>קיטון בהכנסות רזרבת שר                                              700</a:t>
            </a:r>
          </a:p>
          <a:p>
            <a:pPr algn="r"/>
            <a:r>
              <a:rPr lang="he-IL" dirty="0" smtClean="0">
                <a:cs typeface="David Transparent" pitchFamily="2" charset="-79"/>
              </a:rPr>
              <a:t>קיטון במענק </a:t>
            </a:r>
            <a:r>
              <a:rPr lang="he-IL" dirty="0" err="1" smtClean="0">
                <a:cs typeface="David Transparent" pitchFamily="2" charset="-79"/>
              </a:rPr>
              <a:t>מ.הפנים</a:t>
            </a:r>
            <a:r>
              <a:rPr lang="he-IL" dirty="0" smtClean="0">
                <a:cs typeface="David Transparent" pitchFamily="2" charset="-79"/>
              </a:rPr>
              <a:t>                                                     2,194</a:t>
            </a:r>
          </a:p>
          <a:p>
            <a:pPr algn="r"/>
            <a:r>
              <a:rPr lang="he-IL" dirty="0" smtClean="0">
                <a:cs typeface="David Transparent" pitchFamily="2" charset="-79"/>
              </a:rPr>
              <a:t>קיטון בהכנסות ממים                                                      314</a:t>
            </a:r>
          </a:p>
          <a:p>
            <a:pPr algn="r"/>
            <a:r>
              <a:rPr lang="he-IL" dirty="0" smtClean="0">
                <a:cs typeface="David Transparent" pitchFamily="2" charset="-79"/>
              </a:rPr>
              <a:t>קיטון במענק פיצוי </a:t>
            </a:r>
            <a:r>
              <a:rPr lang="he-IL" dirty="0" err="1" smtClean="0">
                <a:cs typeface="David Transparent" pitchFamily="2" charset="-79"/>
              </a:rPr>
              <a:t>שכר,פ.צוברת</a:t>
            </a:r>
            <a:r>
              <a:rPr lang="he-IL" dirty="0" smtClean="0">
                <a:cs typeface="David Transparent" pitchFamily="2" charset="-79"/>
              </a:rPr>
              <a:t> </a:t>
            </a:r>
            <a:r>
              <a:rPr lang="he-IL" dirty="0" err="1" smtClean="0">
                <a:cs typeface="David Transparent" pitchFamily="2" charset="-79"/>
              </a:rPr>
              <a:t>וא.ותיקים</a:t>
            </a:r>
            <a:r>
              <a:rPr lang="he-IL" dirty="0" smtClean="0">
                <a:cs typeface="David Transparent" pitchFamily="2" charset="-79"/>
              </a:rPr>
              <a:t>                  210 </a:t>
            </a:r>
            <a:endParaRPr lang="en-US" dirty="0" smtClean="0">
              <a:cs typeface="David Transparent" pitchFamily="2" charset="-79"/>
            </a:endParaRPr>
          </a:p>
          <a:p>
            <a:pPr algn="r"/>
            <a:r>
              <a:rPr lang="he-IL" dirty="0" smtClean="0">
                <a:cs typeface="David Transparent" pitchFamily="2" charset="-79"/>
              </a:rPr>
              <a:t>מענק פיצוי עיר עולים                                                      135</a:t>
            </a:r>
            <a:endParaRPr lang="en-US" dirty="0" smtClean="0">
              <a:cs typeface="David Transparent" pitchFamily="2" charset="-79"/>
            </a:endParaRPr>
          </a:p>
          <a:p>
            <a:pPr algn="r"/>
            <a:r>
              <a:rPr lang="he-IL" dirty="0" smtClean="0">
                <a:cs typeface="David Transparent" pitchFamily="2" charset="-79"/>
              </a:rPr>
              <a:t>סה"כ קיטון במקורות                                                     </a:t>
            </a:r>
            <a:r>
              <a:rPr lang="he-IL" b="1" u="sng" dirty="0" smtClean="0">
                <a:cs typeface="David Transparent" pitchFamily="2" charset="-79"/>
              </a:rPr>
              <a:t>3,553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60969" y="4221861"/>
            <a:ext cx="734481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u="sng" dirty="0" smtClean="0">
                <a:solidFill>
                  <a:srgbClr val="003300"/>
                </a:solidFill>
                <a:cs typeface="David Transparent" pitchFamily="2" charset="-79"/>
              </a:rPr>
              <a:t>גידול במקורות </a:t>
            </a:r>
          </a:p>
          <a:p>
            <a:pPr algn="r"/>
            <a:r>
              <a:rPr lang="he-IL" dirty="0" smtClean="0">
                <a:cs typeface="David Transparent" pitchFamily="2" charset="-79"/>
              </a:rPr>
              <a:t>גידול בהכנסות ארנונה                            10,000</a:t>
            </a:r>
          </a:p>
          <a:p>
            <a:pPr algn="r"/>
            <a:r>
              <a:rPr lang="he-IL" dirty="0" smtClean="0">
                <a:cs typeface="David Transparent" pitchFamily="2" charset="-79"/>
              </a:rPr>
              <a:t>גידול במענק צמצום פערים                     1,748</a:t>
            </a:r>
          </a:p>
          <a:p>
            <a:pPr algn="r"/>
            <a:r>
              <a:rPr lang="he-IL" dirty="0" smtClean="0">
                <a:cs typeface="David Transparent" pitchFamily="2" charset="-79"/>
              </a:rPr>
              <a:t>גידול בהעברה מקרן היטל השבחה         800                           </a:t>
            </a:r>
          </a:p>
          <a:p>
            <a:pPr algn="r"/>
            <a:r>
              <a:rPr lang="he-IL" dirty="0" smtClean="0">
                <a:cs typeface="David Transparent" pitchFamily="2" charset="-79"/>
              </a:rPr>
              <a:t>גידול בהכנסות מהלוואה                         200      </a:t>
            </a:r>
          </a:p>
          <a:p>
            <a:pPr algn="r"/>
            <a:r>
              <a:rPr lang="he-IL" dirty="0" smtClean="0">
                <a:cs typeface="David Transparent" pitchFamily="2" charset="-79"/>
              </a:rPr>
              <a:t>גידול בהעברה </a:t>
            </a:r>
            <a:r>
              <a:rPr lang="he-IL" dirty="0" err="1" smtClean="0">
                <a:cs typeface="David Transparent" pitchFamily="2" charset="-79"/>
              </a:rPr>
              <a:t>מק.מאגרי</a:t>
            </a:r>
            <a:r>
              <a:rPr lang="he-IL" dirty="0" smtClean="0">
                <a:cs typeface="David Transparent" pitchFamily="2" charset="-79"/>
              </a:rPr>
              <a:t> אשר                100           </a:t>
            </a:r>
            <a:endParaRPr lang="en-US" dirty="0" smtClean="0">
              <a:cs typeface="David Transparent" pitchFamily="2" charset="-79"/>
            </a:endParaRPr>
          </a:p>
          <a:p>
            <a:pPr algn="r"/>
            <a:r>
              <a:rPr lang="he-IL" dirty="0" smtClean="0">
                <a:cs typeface="David Transparent" pitchFamily="2" charset="-79"/>
              </a:rPr>
              <a:t>סה"כ גידול במקורות                              </a:t>
            </a:r>
            <a:r>
              <a:rPr lang="he-IL" u="sng" dirty="0" smtClean="0">
                <a:cs typeface="David Transparent" pitchFamily="2" charset="-79"/>
              </a:rPr>
              <a:t>12,848</a:t>
            </a:r>
          </a:p>
          <a:p>
            <a:pPr algn="r"/>
            <a:r>
              <a:rPr lang="he-IL" dirty="0" smtClean="0">
                <a:cs typeface="David Transparent" pitchFamily="2" charset="-79"/>
              </a:rPr>
              <a:t>                           </a:t>
            </a:r>
            <a:endParaRPr lang="he-IL" b="1" u="sng" dirty="0">
              <a:cs typeface="David Transparent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6345519"/>
            <a:ext cx="50405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 smtClean="0">
                <a:solidFill>
                  <a:srgbClr val="003300"/>
                </a:solidFill>
                <a:cs typeface="David Transparent" pitchFamily="2" charset="-79"/>
              </a:rPr>
              <a:t>גידול נטו במקורות המועצה       9,295</a:t>
            </a:r>
            <a:endParaRPr lang="he-IL" b="1" u="sng" dirty="0">
              <a:solidFill>
                <a:srgbClr val="003300"/>
              </a:solidFill>
              <a:cs typeface="David Transpare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022189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93A-FADB-4A07-868A-B7862436EB87}" type="slidenum">
              <a:rPr lang="he-IL" smtClean="0"/>
              <a:pPr/>
              <a:t>13</a:t>
            </a:fld>
            <a:endParaRPr lang="en-US"/>
          </a:p>
        </p:txBody>
      </p:sp>
      <p:graphicFrame>
        <p:nvGraphicFramePr>
          <p:cNvPr id="3" name="אובייקט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6214645"/>
              </p:ext>
            </p:extLst>
          </p:nvPr>
        </p:nvGraphicFramePr>
        <p:xfrm>
          <a:off x="-233041" y="2060848"/>
          <a:ext cx="9053513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53" name="גליון עבודה" r:id="rId3" imgW="10729032" imgH="3284280" progId="Excel.Sheet.8">
                  <p:embed/>
                </p:oleObj>
              </mc:Choice>
              <mc:Fallback>
                <p:oleObj name="גליון עבודה" r:id="rId3" imgW="10729032" imgH="3284280" progId="Excel.Sheet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33041" y="2060848"/>
                        <a:ext cx="9053513" cy="2795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WordArt 2"/>
          <p:cNvSpPr>
            <a:spLocks noChangeArrowheads="1" noChangeShapeType="1" noTextEdit="1"/>
          </p:cNvSpPr>
          <p:nvPr/>
        </p:nvSpPr>
        <p:spPr bwMode="auto">
          <a:xfrm>
            <a:off x="251520" y="476672"/>
            <a:ext cx="8568952" cy="108012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34280"/>
              </a:avLst>
            </a:prstTxWarp>
          </a:bodyPr>
          <a:lstStyle/>
          <a:p>
            <a:pPr algn="ctr" rtl="1"/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גידול בהשתתפות מועצה בפעילות</a:t>
            </a:r>
          </a:p>
          <a:p>
            <a:pPr algn="ctr" rtl="1"/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2019 מול 2018</a:t>
            </a:r>
          </a:p>
          <a:p>
            <a:pPr algn="ctr" rtl="1"/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59859" y="5589240"/>
            <a:ext cx="6192688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he-IL" sz="2400" dirty="0" smtClean="0"/>
              <a:t>גידול במקורות                  9,295</a:t>
            </a:r>
          </a:p>
          <a:p>
            <a:pPr algn="r"/>
            <a:r>
              <a:rPr lang="he-IL" sz="2400" dirty="0" smtClean="0"/>
              <a:t>גידול בשימושים                9,295</a:t>
            </a:r>
          </a:p>
          <a:p>
            <a:pPr algn="r"/>
            <a:r>
              <a:rPr lang="he-IL" sz="2400" dirty="0" smtClean="0"/>
              <a:t>סה"כ חוסר במקורות תקציב  </a:t>
            </a:r>
            <a:r>
              <a:rPr lang="he-IL" sz="2400" b="1" u="sng" dirty="0" smtClean="0"/>
              <a:t>0</a:t>
            </a:r>
          </a:p>
          <a:p>
            <a:pPr algn="r"/>
            <a:endParaRPr lang="he-IL" sz="2400" b="1" u="sng" dirty="0"/>
          </a:p>
        </p:txBody>
      </p:sp>
    </p:spTree>
    <p:extLst>
      <p:ext uri="{BB962C8B-B14F-4D97-AF65-F5344CB8AC3E}">
        <p14:creationId xmlns:p14="http://schemas.microsoft.com/office/powerpoint/2010/main" val="340523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93A-FADB-4A07-868A-B7862436EB87}" type="slidenum">
              <a:rPr lang="he-IL" smtClean="0"/>
              <a:pPr/>
              <a:t>14</a:t>
            </a:fld>
            <a:endParaRPr lang="en-US"/>
          </a:p>
        </p:txBody>
      </p:sp>
      <p:sp>
        <p:nvSpPr>
          <p:cNvPr id="3" name="מלבן 2"/>
          <p:cNvSpPr/>
          <p:nvPr/>
        </p:nvSpPr>
        <p:spPr>
          <a:xfrm>
            <a:off x="323528" y="260648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he-IL" sz="3600" kern="10" dirty="0" smtClean="0"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5050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קיטון במענקי איזון משרד הפנים </a:t>
            </a:r>
          </a:p>
          <a:p>
            <a:pPr algn="ctr" rtl="1"/>
            <a:r>
              <a:rPr lang="he-IL" sz="3600" kern="10" dirty="0" smtClean="0"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5050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לשנים 2017-2019</a:t>
            </a:r>
          </a:p>
          <a:p>
            <a:pPr algn="ctr" rtl="1"/>
            <a:r>
              <a:rPr lang="he-IL" kern="10" dirty="0" smtClean="0"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5050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באלפי ש"ח</a:t>
            </a:r>
            <a:endParaRPr lang="he-IL" kern="10" dirty="0"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FF5050"/>
                  </a:gs>
                  <a:gs pos="100000">
                    <a:srgbClr val="0099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323528" y="1409406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he-IL" sz="2800" dirty="0">
                <a:cs typeface="David Transparent" pitchFamily="2" charset="-79"/>
              </a:rPr>
              <a:t> </a:t>
            </a:r>
            <a:r>
              <a:rPr lang="he-IL" sz="2800" dirty="0" smtClean="0">
                <a:cs typeface="David Transparent" pitchFamily="2" charset="-79"/>
              </a:rPr>
              <a:t>                                                                           </a:t>
            </a:r>
            <a:r>
              <a:rPr lang="he-IL" sz="2800" u="sng" dirty="0" smtClean="0">
                <a:cs typeface="David Transparent" pitchFamily="2" charset="-79"/>
              </a:rPr>
              <a:t>קיטון</a:t>
            </a:r>
          </a:p>
          <a:p>
            <a:pPr algn="r"/>
            <a:r>
              <a:rPr lang="he-IL" sz="2800" dirty="0" smtClean="0">
                <a:cs typeface="David Transparent" pitchFamily="2" charset="-79"/>
              </a:rPr>
              <a:t>מענק איזון 2017                        33,156</a:t>
            </a:r>
          </a:p>
          <a:p>
            <a:pPr algn="r"/>
            <a:r>
              <a:rPr lang="he-IL" sz="2800" dirty="0" smtClean="0">
                <a:cs typeface="David Transparent" pitchFamily="2" charset="-79"/>
              </a:rPr>
              <a:t>מענק איזון 2018                        29,251              3,905</a:t>
            </a:r>
          </a:p>
          <a:p>
            <a:pPr algn="r"/>
            <a:r>
              <a:rPr lang="he-IL" sz="2800" dirty="0" smtClean="0">
                <a:cs typeface="David Transparent" pitchFamily="2" charset="-79"/>
              </a:rPr>
              <a:t>מענק איזון 2019                        27,057              2,194</a:t>
            </a:r>
            <a:endParaRPr lang="he-IL" sz="2800" u="sng" dirty="0">
              <a:cs typeface="David Transparent" pitchFamily="2" charset="-79"/>
            </a:endParaRPr>
          </a:p>
        </p:txBody>
      </p:sp>
      <p:graphicFrame>
        <p:nvGraphicFramePr>
          <p:cNvPr id="18" name="תרשים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4839689"/>
              </p:ext>
            </p:extLst>
          </p:nvPr>
        </p:nvGraphicFramePr>
        <p:xfrm>
          <a:off x="1403648" y="3195823"/>
          <a:ext cx="6264696" cy="361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0550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93A-FADB-4A07-868A-B7862436EB87}" type="slidenum">
              <a:rPr lang="he-IL" smtClean="0"/>
              <a:pPr/>
              <a:t>15</a:t>
            </a:fld>
            <a:endParaRPr lang="en-US"/>
          </a:p>
        </p:txBody>
      </p:sp>
      <p:graphicFrame>
        <p:nvGraphicFramePr>
          <p:cNvPr id="3" name="תרשים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6544232"/>
              </p:ext>
            </p:extLst>
          </p:nvPr>
        </p:nvGraphicFramePr>
        <p:xfrm>
          <a:off x="395536" y="116632"/>
          <a:ext cx="8596064" cy="6408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תרשים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534872"/>
              </p:ext>
            </p:extLst>
          </p:nvPr>
        </p:nvGraphicFramePr>
        <p:xfrm>
          <a:off x="-108520" y="386998"/>
          <a:ext cx="8280920" cy="6072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4591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2124075" y="0"/>
            <a:ext cx="5257800" cy="1066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 rtl="1"/>
            <a:endParaRPr lang="he-IL" sz="32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chemeClr val="accent2"/>
                  </a:gs>
                  <a:gs pos="100000">
                    <a:srgbClr val="0099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2555874" y="1450876"/>
            <a:ext cx="3456285" cy="2400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80"/>
              </a:avLst>
            </a:prstTxWarp>
          </a:bodyPr>
          <a:lstStyle/>
          <a:p>
            <a:pPr algn="ctr" rtl="1"/>
            <a:r>
              <a:rPr lang="he-IL" sz="2800" b="1" u="sng" kern="10" dirty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9900"/>
                    </a:gs>
                    <a:gs pos="100000">
                      <a:srgbClr val="FF505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/>
                  </a:outerShdw>
                </a:effectLst>
                <a:cs typeface="Narkisim"/>
              </a:rPr>
              <a:t>שנת </a:t>
            </a:r>
            <a:r>
              <a:rPr lang="he-IL" sz="2800" kern="10" dirty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9900"/>
                    </a:gs>
                    <a:gs pos="100000">
                      <a:srgbClr val="FF505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/>
                  </a:outerShdw>
                </a:effectLst>
                <a:cs typeface="Narkisim"/>
              </a:rPr>
              <a:t>                  </a:t>
            </a:r>
            <a:r>
              <a:rPr lang="he-IL" sz="2800" b="1" u="sng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9900"/>
                    </a:gs>
                    <a:gs pos="100000">
                      <a:srgbClr val="FF505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/>
                  </a:outerShdw>
                </a:effectLst>
                <a:cs typeface="Narkisim"/>
              </a:rPr>
              <a:t>2019</a:t>
            </a:r>
            <a:endParaRPr lang="he-IL" sz="2800" b="1" u="sng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0">
                <a:gsLst>
                  <a:gs pos="0">
                    <a:srgbClr val="009900"/>
                  </a:gs>
                  <a:gs pos="100000">
                    <a:srgbClr val="FF505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808080"/>
                </a:outerShdw>
              </a:effectLst>
              <a:cs typeface="Narkisim"/>
            </a:endParaRPr>
          </a:p>
          <a:p>
            <a:pPr algn="ctr" rtl="1"/>
            <a:r>
              <a:rPr lang="he-IL" sz="2800" kern="10" dirty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9900"/>
                    </a:gs>
                    <a:gs pos="100000">
                      <a:srgbClr val="FF505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/>
                  </a:outerShdw>
                </a:effectLst>
                <a:cs typeface="Narkisim"/>
              </a:rPr>
              <a:t>פעולות           </a:t>
            </a:r>
            <a:r>
              <a:rPr lang="he-IL" sz="28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9900"/>
                    </a:gs>
                    <a:gs pos="100000">
                      <a:srgbClr val="FF505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/>
                  </a:outerShdw>
                </a:effectLst>
                <a:cs typeface="Narkisim"/>
              </a:rPr>
              <a:t>   196,598</a:t>
            </a:r>
            <a:endParaRPr lang="he-IL" sz="28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0">
                <a:gsLst>
                  <a:gs pos="0">
                    <a:srgbClr val="009900"/>
                  </a:gs>
                  <a:gs pos="100000">
                    <a:srgbClr val="FF505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808080"/>
                </a:outerShdw>
              </a:effectLst>
              <a:cs typeface="Narkisim"/>
            </a:endParaRPr>
          </a:p>
          <a:p>
            <a:pPr algn="ctr" rtl="1"/>
            <a:r>
              <a:rPr lang="he-IL" sz="28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9900"/>
                    </a:gs>
                    <a:gs pos="100000">
                      <a:srgbClr val="FF505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/>
                  </a:outerShdw>
                </a:effectLst>
                <a:cs typeface="Narkisim"/>
              </a:rPr>
              <a:t>שכר                  119,756</a:t>
            </a:r>
          </a:p>
          <a:p>
            <a:pPr algn="ctr" rtl="1"/>
            <a:r>
              <a:rPr lang="he-IL" sz="28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9900"/>
                    </a:gs>
                    <a:gs pos="100000">
                      <a:srgbClr val="FF505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/>
                  </a:outerShdw>
                </a:effectLst>
                <a:cs typeface="Narkisim"/>
              </a:rPr>
              <a:t>סה"כ </a:t>
            </a:r>
            <a:r>
              <a:rPr lang="he-IL" sz="2800" kern="10" dirty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9900"/>
                    </a:gs>
                    <a:gs pos="100000">
                      <a:srgbClr val="FF505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/>
                  </a:outerShdw>
                </a:effectLst>
                <a:cs typeface="Narkisim"/>
              </a:rPr>
              <a:t>הוצאות      </a:t>
            </a:r>
            <a:r>
              <a:rPr lang="he-IL" sz="28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9900"/>
                    </a:gs>
                    <a:gs pos="100000">
                      <a:srgbClr val="FF505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/>
                  </a:outerShdw>
                </a:effectLst>
                <a:cs typeface="Narkisim"/>
              </a:rPr>
              <a:t>316,354</a:t>
            </a:r>
            <a:endParaRPr lang="he-IL" sz="28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0">
                <a:gsLst>
                  <a:gs pos="0">
                    <a:srgbClr val="009900"/>
                  </a:gs>
                  <a:gs pos="100000">
                    <a:srgbClr val="FF505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808080"/>
                </a:outerShdw>
              </a:effectLst>
              <a:cs typeface="Narkisim"/>
            </a:endParaRPr>
          </a:p>
          <a:p>
            <a:pPr algn="ctr" rtl="1"/>
            <a:endParaRPr lang="he-IL" sz="28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0">
                <a:gsLst>
                  <a:gs pos="0">
                    <a:srgbClr val="009900"/>
                  </a:gs>
                  <a:gs pos="100000">
                    <a:srgbClr val="FF505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808080"/>
                </a:outerShdw>
              </a:effectLst>
              <a:cs typeface="Narkisim"/>
            </a:endParaRPr>
          </a:p>
          <a:p>
            <a:pPr algn="ctr" rtl="1"/>
            <a:endParaRPr lang="he-IL" sz="28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0">
                <a:gsLst>
                  <a:gs pos="0">
                    <a:srgbClr val="009900"/>
                  </a:gs>
                  <a:gs pos="100000">
                    <a:srgbClr val="FF505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808080"/>
                </a:outerShdw>
              </a:effectLst>
              <a:cs typeface="Narkisim"/>
            </a:endParaRPr>
          </a:p>
        </p:txBody>
      </p:sp>
      <p:sp>
        <p:nvSpPr>
          <p:cNvPr id="8199" name="WordArt 7"/>
          <p:cNvSpPr>
            <a:spLocks noChangeArrowheads="1" noChangeShapeType="1" noTextEdit="1"/>
          </p:cNvSpPr>
          <p:nvPr/>
        </p:nvSpPr>
        <p:spPr bwMode="auto">
          <a:xfrm>
            <a:off x="2555874" y="3899433"/>
            <a:ext cx="3456285" cy="20478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he-IL" sz="2800" kern="10" dirty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cs typeface="Narkisim"/>
              </a:rPr>
              <a:t>הכנסה </a:t>
            </a:r>
            <a:r>
              <a:rPr lang="he-IL" sz="28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cs typeface="Narkisim"/>
              </a:rPr>
              <a:t>עצמית              86,888</a:t>
            </a:r>
            <a:endParaRPr lang="he-IL" sz="28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009900"/>
                  </a:gs>
                  <a:gs pos="100000">
                    <a:schemeClr val="accent2"/>
                  </a:gs>
                </a:gsLst>
                <a:lin ang="5400000" scaled="1"/>
              </a:gradFill>
              <a:cs typeface="Narkisim"/>
            </a:endParaRPr>
          </a:p>
          <a:p>
            <a:pPr algn="ctr" rtl="1"/>
            <a:r>
              <a:rPr lang="he-IL" sz="28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cs typeface="Narkisim"/>
              </a:rPr>
              <a:t>הכנסה ממכסות            4,195</a:t>
            </a:r>
          </a:p>
          <a:p>
            <a:pPr algn="ctr" rtl="1"/>
            <a:r>
              <a:rPr lang="he-IL" sz="28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cs typeface="Narkisim"/>
              </a:rPr>
              <a:t>הכנסה </a:t>
            </a:r>
            <a:r>
              <a:rPr lang="he-IL" sz="2800" kern="10" dirty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cs typeface="Narkisim"/>
              </a:rPr>
              <a:t>ממשלה             </a:t>
            </a:r>
            <a:r>
              <a:rPr lang="he-IL" sz="28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cs typeface="Narkisim"/>
              </a:rPr>
              <a:t>109,214</a:t>
            </a:r>
            <a:endParaRPr lang="he-IL" sz="28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009900"/>
                  </a:gs>
                  <a:gs pos="100000">
                    <a:schemeClr val="accent2"/>
                  </a:gs>
                </a:gsLst>
                <a:lin ang="5400000" scaled="1"/>
              </a:gradFill>
              <a:cs typeface="Narkisim"/>
            </a:endParaRPr>
          </a:p>
          <a:p>
            <a:pPr algn="ctr" rtl="1"/>
            <a:r>
              <a:rPr lang="he-IL" sz="2800" kern="10" dirty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cs typeface="Narkisim"/>
              </a:rPr>
              <a:t>השתתפות מועצה         </a:t>
            </a:r>
            <a:r>
              <a:rPr lang="he-IL" sz="28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cs typeface="Narkisim"/>
              </a:rPr>
              <a:t>116,057</a:t>
            </a:r>
          </a:p>
          <a:p>
            <a:pPr algn="ctr" rtl="1"/>
            <a:r>
              <a:rPr lang="he-IL" sz="28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cs typeface="Narkisim"/>
              </a:rPr>
              <a:t>סה"כ                         316,354</a:t>
            </a:r>
          </a:p>
        </p:txBody>
      </p:sp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2987675" y="3213100"/>
            <a:ext cx="2051050" cy="4857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rtl="1"/>
            <a:r>
              <a:rPr lang="he-IL" sz="3200" kern="10" dirty="0">
                <a:ln w="127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tx2"/>
                    </a:gs>
                    <a:gs pos="100000">
                      <a:srgbClr val="FF5050"/>
                    </a:gs>
                  </a:gsLst>
                  <a:lin ang="5400000" scaled="1"/>
                </a:gradFill>
                <a:latin typeface="Arial"/>
                <a:cs typeface="Arial"/>
              </a:rPr>
              <a:t>מקורות הכנסה</a:t>
            </a: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6248400" y="3860800"/>
            <a:ext cx="2895600" cy="1143000"/>
          </a:xfrm>
          <a:prstGeom prst="wedgeEllipseCallout">
            <a:avLst>
              <a:gd name="adj1" fmla="val -48463"/>
              <a:gd name="adj2" fmla="val 96111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2" tIns="45716" rIns="91432" bIns="45716" anchor="ctr"/>
          <a:lstStyle/>
          <a:p>
            <a:pPr algn="ctr" defTabSz="762000" rtl="1"/>
            <a:r>
              <a:rPr lang="he-IL" dirty="0">
                <a:latin typeface="Albertus Extra Bold" pitchFamily="34" charset="0"/>
              </a:rPr>
              <a:t>ארנונה </a:t>
            </a:r>
            <a:r>
              <a:rPr lang="he-IL" dirty="0" smtClean="0">
                <a:latin typeface="Albertus Extra Bold" pitchFamily="34" charset="0"/>
                <a:cs typeface="Arial" pitchFamily="34" charset="0"/>
              </a:rPr>
              <a:t>89,000</a:t>
            </a:r>
            <a:endParaRPr lang="he-IL" dirty="0">
              <a:latin typeface="Albertus Extra Bold" pitchFamily="34" charset="0"/>
              <a:cs typeface="Arial" pitchFamily="34" charset="0"/>
            </a:endParaRPr>
          </a:p>
          <a:p>
            <a:pPr algn="ctr" defTabSz="762000" rtl="1"/>
            <a:endParaRPr lang="en-US" dirty="0">
              <a:latin typeface="Albertus Extra Bold" pitchFamily="34" charset="0"/>
            </a:endParaRPr>
          </a:p>
          <a:p>
            <a:pPr algn="ctr" defTabSz="762000" rtl="1"/>
            <a:r>
              <a:rPr lang="he-IL" dirty="0">
                <a:latin typeface="Albertus Extra Bold" pitchFamily="34" charset="0"/>
              </a:rPr>
              <a:t>מענק משרד הפנים </a:t>
            </a:r>
            <a:r>
              <a:rPr lang="he-IL" dirty="0" smtClean="0">
                <a:latin typeface="Albertus Extra Bold" pitchFamily="34" charset="0"/>
                <a:cs typeface="Arial" pitchFamily="34" charset="0"/>
              </a:rPr>
              <a:t>27,057</a:t>
            </a:r>
            <a:endParaRPr lang="he-IL" dirty="0">
              <a:latin typeface="Albertus Extra Bold" pitchFamily="34" charset="0"/>
            </a:endParaRPr>
          </a:p>
        </p:txBody>
      </p:sp>
      <p:sp>
        <p:nvSpPr>
          <p:cNvPr id="8218" name="WordArt 26"/>
          <p:cNvSpPr>
            <a:spLocks noChangeArrowheads="1" noChangeShapeType="1" noTextEdit="1"/>
          </p:cNvSpPr>
          <p:nvPr/>
        </p:nvSpPr>
        <p:spPr bwMode="auto">
          <a:xfrm>
            <a:off x="783928" y="1430307"/>
            <a:ext cx="1123950" cy="15125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he-IL" sz="3200" b="1" u="sng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rgbClr val="FF505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cs typeface="Narkisim"/>
              </a:rPr>
              <a:t>2018</a:t>
            </a:r>
            <a:endParaRPr lang="he-IL" sz="3200" b="1" u="sng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009900"/>
                  </a:gs>
                  <a:gs pos="100000">
                    <a:srgbClr val="FF505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cs typeface="Narkisim"/>
            </a:endParaRPr>
          </a:p>
          <a:p>
            <a:pPr algn="ctr"/>
            <a:r>
              <a:rPr lang="he-IL" sz="3200" i="1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rgbClr val="FF505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cs typeface="Narkisim"/>
              </a:rPr>
              <a:t>189,140</a:t>
            </a:r>
          </a:p>
          <a:p>
            <a:pPr algn="ctr"/>
            <a:r>
              <a:rPr lang="he-IL" sz="3200" i="1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rgbClr val="FF505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cs typeface="Narkisim"/>
              </a:rPr>
              <a:t>111,388</a:t>
            </a:r>
          </a:p>
          <a:p>
            <a:pPr algn="ctr"/>
            <a:r>
              <a:rPr lang="he-IL" sz="3200" i="1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rgbClr val="FF505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cs typeface="Narkisim"/>
              </a:rPr>
              <a:t>300,528</a:t>
            </a:r>
            <a:endParaRPr lang="he-IL" sz="3200" i="1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009900"/>
                  </a:gs>
                  <a:gs pos="100000">
                    <a:srgbClr val="FF505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cs typeface="Narkisim"/>
            </a:endParaRPr>
          </a:p>
        </p:txBody>
      </p:sp>
      <p:sp>
        <p:nvSpPr>
          <p:cNvPr id="8219" name="WordArt 27"/>
          <p:cNvSpPr>
            <a:spLocks noChangeArrowheads="1" noChangeShapeType="1" noTextEdit="1"/>
          </p:cNvSpPr>
          <p:nvPr/>
        </p:nvSpPr>
        <p:spPr bwMode="auto">
          <a:xfrm>
            <a:off x="783928" y="3886161"/>
            <a:ext cx="1028700" cy="2047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he-IL" sz="2800" i="1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cs typeface="Narkisim"/>
              </a:rPr>
              <a:t>83,059</a:t>
            </a:r>
            <a:endParaRPr lang="he-IL" sz="3200" i="1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009900"/>
                  </a:gs>
                  <a:gs pos="100000">
                    <a:schemeClr val="accent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cs typeface="Narkisim"/>
            </a:endParaRPr>
          </a:p>
          <a:p>
            <a:pPr algn="ctr"/>
            <a:r>
              <a:rPr lang="he-IL" sz="3200" i="1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cs typeface="Narkisim"/>
              </a:rPr>
              <a:t>3,700</a:t>
            </a:r>
            <a:endParaRPr lang="he-IL" sz="3200" i="1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009900"/>
                  </a:gs>
                  <a:gs pos="100000">
                    <a:schemeClr val="accent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cs typeface="Narkisim"/>
            </a:endParaRPr>
          </a:p>
          <a:p>
            <a:pPr algn="ctr"/>
            <a:r>
              <a:rPr lang="he-IL" sz="3200" i="1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cs typeface="Narkisim"/>
              </a:rPr>
              <a:t>105,518</a:t>
            </a:r>
          </a:p>
          <a:p>
            <a:pPr algn="ctr"/>
            <a:r>
              <a:rPr lang="he-IL" sz="3200" i="1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cs typeface="Narkisim"/>
              </a:rPr>
              <a:t>108,251</a:t>
            </a:r>
          </a:p>
          <a:p>
            <a:pPr algn="ctr"/>
            <a:r>
              <a:rPr lang="he-IL" sz="3200" i="1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009900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cs typeface="Narkisim"/>
              </a:rPr>
              <a:t>300,528</a:t>
            </a:r>
            <a:endParaRPr lang="he-IL" sz="3200" i="1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009900"/>
                  </a:gs>
                  <a:gs pos="100000">
                    <a:schemeClr val="accent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cs typeface="Narkisim"/>
            </a:endParaRPr>
          </a:p>
        </p:txBody>
      </p:sp>
      <p:sp>
        <p:nvSpPr>
          <p:cNvPr id="2" name="מלבן 1"/>
          <p:cNvSpPr/>
          <p:nvPr/>
        </p:nvSpPr>
        <p:spPr>
          <a:xfrm>
            <a:off x="-180528" y="980728"/>
            <a:ext cx="187220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Narkisim" pitchFamily="2" charset="-79"/>
              </a:rPr>
              <a:t>(באלפי ₪)</a:t>
            </a:r>
            <a:endParaRPr lang="he-IL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50800" algn="tl" rotWithShape="0">
                  <a:srgbClr val="000000"/>
                </a:outerShdw>
              </a:effectLst>
              <a:cs typeface="Narkisim" pitchFamily="2" charset="-79"/>
            </a:endParaRPr>
          </a:p>
        </p:txBody>
      </p:sp>
      <p:sp>
        <p:nvSpPr>
          <p:cNvPr id="10" name="WordArt 2"/>
          <p:cNvSpPr>
            <a:spLocks noChangeArrowheads="1" noChangeShapeType="1" noTextEdit="1"/>
          </p:cNvSpPr>
          <p:nvPr/>
        </p:nvSpPr>
        <p:spPr bwMode="auto">
          <a:xfrm>
            <a:off x="251520" y="105468"/>
            <a:ext cx="8568952" cy="12684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33597"/>
              </a:avLst>
            </a:prstTxWarp>
          </a:bodyPr>
          <a:lstStyle/>
          <a:p>
            <a:pPr algn="ctr" rtl="1"/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תקציב2019הוצאות מול </a:t>
            </a:r>
          </a:p>
          <a:p>
            <a:pPr algn="ctr" rtl="1"/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מקורות מימון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  <p:bldP spid="8199" grpId="0" animBg="1"/>
      <p:bldP spid="8200" grpId="0" animBg="1"/>
      <p:bldP spid="8205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 flipH="1" flipV="1">
            <a:off x="6156176" y="7749480"/>
            <a:ext cx="193576" cy="1115888"/>
          </a:xfrm>
        </p:spPr>
        <p:txBody>
          <a:bodyPr/>
          <a:lstStyle/>
          <a:p>
            <a:fld id="{13EA315C-A5AD-4ADE-8F85-4D4D8C83C743}" type="slidenum">
              <a:rPr lang="he-IL"/>
              <a:pPr/>
              <a:t>3</a:t>
            </a:fld>
            <a:endParaRPr lang="en-US" dirty="0"/>
          </a:p>
        </p:txBody>
      </p:sp>
      <p:graphicFrame>
        <p:nvGraphicFramePr>
          <p:cNvPr id="410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2930111"/>
              </p:ext>
            </p:extLst>
          </p:nvPr>
        </p:nvGraphicFramePr>
        <p:xfrm>
          <a:off x="1627696" y="1733030"/>
          <a:ext cx="6934200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4" name="גליון עבודה" r:id="rId3" imgW="4429363" imgH="809863" progId="Excel.Sheet.8">
                  <p:embed/>
                </p:oleObj>
              </mc:Choice>
              <mc:Fallback>
                <p:oleObj name="גליון עבודה" r:id="rId3" imgW="4429363" imgH="809863" progId="Excel.Shee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7696" y="1733030"/>
                        <a:ext cx="6934200" cy="136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0" name="WordArt 14"/>
          <p:cNvSpPr>
            <a:spLocks noChangeArrowheads="1" noChangeShapeType="1" noTextEdit="1"/>
          </p:cNvSpPr>
          <p:nvPr/>
        </p:nvSpPr>
        <p:spPr bwMode="auto">
          <a:xfrm>
            <a:off x="323528" y="228600"/>
            <a:ext cx="8424936" cy="1400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38278"/>
              </a:avLst>
            </a:prstTxWarp>
          </a:bodyPr>
          <a:lstStyle/>
          <a:p>
            <a:pPr algn="ctr" rtl="1"/>
            <a:r>
              <a:rPr lang="he-IL" sz="3600" b="1" kern="10" dirty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cs typeface="Narkisim"/>
              </a:rPr>
              <a:t>תקציב רגיל לשנת </a:t>
            </a:r>
            <a:r>
              <a:rPr lang="he-IL" sz="3600" b="1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cs typeface="Narkisim"/>
              </a:rPr>
              <a:t>2019</a:t>
            </a:r>
            <a:endParaRPr lang="he-IL" sz="3600" b="1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chemeClr val="accent2"/>
                  </a:gs>
                  <a:gs pos="100000">
                    <a:srgbClr val="009900"/>
                  </a:gs>
                </a:gsLst>
                <a:lin ang="5400000" scaled="1"/>
              </a:gradFill>
              <a:cs typeface="Narkisim"/>
            </a:endParaRPr>
          </a:p>
          <a:p>
            <a:pPr algn="ctr" rtl="1"/>
            <a:r>
              <a:rPr lang="he-IL" sz="3600" b="1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cs typeface="Narkisim"/>
              </a:rPr>
              <a:t>מקורות</a:t>
            </a:r>
          </a:p>
        </p:txBody>
      </p:sp>
      <p:graphicFrame>
        <p:nvGraphicFramePr>
          <p:cNvPr id="412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1619371"/>
              </p:ext>
            </p:extLst>
          </p:nvPr>
        </p:nvGraphicFramePr>
        <p:xfrm>
          <a:off x="298128" y="3610759"/>
          <a:ext cx="8607425" cy="256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85" name="גליון עבודה" r:id="rId5" imgW="5524543" imgH="1333584" progId="Excel.Sheet.8">
                  <p:embed/>
                </p:oleObj>
              </mc:Choice>
              <mc:Fallback>
                <p:oleObj name="גליון עבודה" r:id="rId5" imgW="5524543" imgH="1333584" progId="Excel.Sheet.8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128" y="3610759"/>
                        <a:ext cx="8607425" cy="256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מלבן 1"/>
          <p:cNvSpPr/>
          <p:nvPr/>
        </p:nvSpPr>
        <p:spPr>
          <a:xfrm>
            <a:off x="4479634" y="6165304"/>
            <a:ext cx="19645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he-IL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WordArt 22"/>
          <p:cNvSpPr>
            <a:spLocks noChangeArrowheads="1" noChangeShapeType="1" noTextEdit="1"/>
          </p:cNvSpPr>
          <p:nvPr/>
        </p:nvSpPr>
        <p:spPr bwMode="auto">
          <a:xfrm>
            <a:off x="298128" y="1632856"/>
            <a:ext cx="1143000" cy="257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he-IL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באלפי ש"ח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0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מספר שקופית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93A-FADB-4A07-868A-B7862436EB87}" type="slidenum">
              <a:rPr lang="he-IL" smtClean="0"/>
              <a:pPr/>
              <a:t>4</a:t>
            </a:fld>
            <a:endParaRPr lang="en-US"/>
          </a:p>
        </p:txBody>
      </p:sp>
      <p:sp>
        <p:nvSpPr>
          <p:cNvPr id="4" name="מציין מיקום של מספר שקופית 3"/>
          <p:cNvSpPr txBox="1">
            <a:spLocks/>
          </p:cNvSpPr>
          <p:nvPr/>
        </p:nvSpPr>
        <p:spPr>
          <a:xfrm>
            <a:off x="7052471" y="6319499"/>
            <a:ext cx="1905000" cy="457200"/>
          </a:xfrm>
          <a:prstGeom prst="rect">
            <a:avLst/>
          </a:prstGeom>
        </p:spPr>
        <p:txBody>
          <a:bodyPr vert="horz"/>
          <a:lstStyle>
            <a:defPPr>
              <a:defRPr lang="he-IL"/>
            </a:defPPr>
            <a:lvl1pPr algn="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200" kern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fld id="{CB4E0FE0-9527-46C9-9DC0-F7F29B346327}" type="slidenum">
              <a:rPr lang="he-IL" smtClean="0"/>
              <a:pPr/>
              <a:t>4</a:t>
            </a:fld>
            <a:endParaRPr lang="en-US" dirty="0"/>
          </a:p>
        </p:txBody>
      </p:sp>
      <p:sp>
        <p:nvSpPr>
          <p:cNvPr id="5" name="WordArt 6"/>
          <p:cNvSpPr>
            <a:spLocks noChangeArrowheads="1" noChangeShapeType="1" noTextEdit="1"/>
          </p:cNvSpPr>
          <p:nvPr/>
        </p:nvSpPr>
        <p:spPr bwMode="auto">
          <a:xfrm>
            <a:off x="611560" y="228600"/>
            <a:ext cx="8064896" cy="118417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21409"/>
              </a:avLst>
            </a:prstTxWarp>
          </a:bodyPr>
          <a:lstStyle/>
          <a:p>
            <a:pPr algn="ctr" rtl="1"/>
            <a:r>
              <a:rPr lang="he-IL" sz="4000" kern="10" dirty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תקציב רגיל לשנת</a:t>
            </a:r>
          </a:p>
          <a:p>
            <a:pPr algn="ctr" rtl="1"/>
            <a:r>
              <a:rPr lang="he-IL" sz="40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2019</a:t>
            </a:r>
          </a:p>
          <a:p>
            <a:pPr algn="ctr" rtl="1"/>
            <a:r>
              <a:rPr lang="he-IL" sz="40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-מקורות</a:t>
            </a:r>
            <a:endParaRPr lang="he-IL" sz="40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chemeClr val="accent2"/>
                  </a:gs>
                  <a:gs pos="100000">
                    <a:srgbClr val="0099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graphicFrame>
        <p:nvGraphicFramePr>
          <p:cNvPr id="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995271"/>
              </p:ext>
            </p:extLst>
          </p:nvPr>
        </p:nvGraphicFramePr>
        <p:xfrm>
          <a:off x="970125" y="1622274"/>
          <a:ext cx="6999288" cy="493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308" name="גליון עבודה" r:id="rId3" imgW="11574872" imgH="8427672" progId="Excel.Sheet.8">
                  <p:embed/>
                </p:oleObj>
              </mc:Choice>
              <mc:Fallback>
                <p:oleObj name="גליון עבודה" r:id="rId3" imgW="11574872" imgH="8427672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0125" y="1622274"/>
                        <a:ext cx="6999288" cy="493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מלבן 6"/>
          <p:cNvSpPr/>
          <p:nvPr/>
        </p:nvSpPr>
        <p:spPr>
          <a:xfrm>
            <a:off x="1631234" y="6211669"/>
            <a:ext cx="56770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he-IL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99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 algn="ctr"/>
            <a:endParaRPr lang="he-IL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99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070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1C8F6-E939-4611-A1FB-36BDF75F1724}" type="slidenum">
              <a:rPr lang="he-IL"/>
              <a:pPr/>
              <a:t>5</a:t>
            </a:fld>
            <a:endParaRPr lang="en-US" dirty="0"/>
          </a:p>
        </p:txBody>
      </p:sp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323528" y="0"/>
            <a:ext cx="8568952" cy="139003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</a:bodyPr>
          <a:lstStyle/>
          <a:p>
            <a:pPr algn="ctr" rtl="1"/>
            <a:r>
              <a:rPr lang="he-IL" sz="3200" kern="10" dirty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תקציב רגיל לשנת </a:t>
            </a:r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2019</a:t>
            </a:r>
            <a:endParaRPr lang="he-IL" sz="32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chemeClr val="accent2"/>
                  </a:gs>
                  <a:gs pos="100000">
                    <a:srgbClr val="009900"/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algn="ctr" rtl="1"/>
            <a:r>
              <a:rPr lang="he-IL" sz="3200" kern="10" dirty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השתתפות משרדי ממשלה</a:t>
            </a:r>
          </a:p>
        </p:txBody>
      </p:sp>
      <p:sp>
        <p:nvSpPr>
          <p:cNvPr id="13333" name="WordArt 21"/>
          <p:cNvSpPr>
            <a:spLocks noChangeArrowheads="1" noChangeShapeType="1" noTextEdit="1"/>
          </p:cNvSpPr>
          <p:nvPr/>
        </p:nvSpPr>
        <p:spPr bwMode="auto">
          <a:xfrm>
            <a:off x="2807804" y="6165304"/>
            <a:ext cx="3600400" cy="159101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endParaRPr lang="he-IL" sz="28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0">
                <a:gsLst>
                  <a:gs pos="0">
                    <a:schemeClr val="bg2"/>
                  </a:gs>
                  <a:gs pos="100000">
                    <a:srgbClr val="FF7C80"/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algn="ctr" rtl="1"/>
            <a:r>
              <a:rPr lang="he-IL" sz="2800" kern="10" dirty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Arial"/>
                <a:cs typeface="Arial"/>
              </a:rPr>
              <a:t>בנוסף מענק כללי   </a:t>
            </a:r>
            <a:r>
              <a:rPr lang="he-IL" sz="28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Arial"/>
                <a:cs typeface="Arial"/>
              </a:rPr>
              <a:t>27057</a:t>
            </a:r>
          </a:p>
          <a:p>
            <a:pPr algn="ctr" rtl="1"/>
            <a:endParaRPr lang="he-IL" sz="2800" kern="10" dirty="0" smtClean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0">
                <a:gsLst>
                  <a:gs pos="0">
                    <a:schemeClr val="bg2"/>
                  </a:gs>
                  <a:gs pos="100000">
                    <a:srgbClr val="FF7C80"/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algn="ctr" rtl="1"/>
            <a:endParaRPr lang="he-IL" sz="28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0">
                <a:gsLst>
                  <a:gs pos="0">
                    <a:schemeClr val="bg2"/>
                  </a:gs>
                  <a:gs pos="100000">
                    <a:srgbClr val="FF7C80"/>
                  </a:gs>
                </a:gsLst>
                <a:lin ang="5400000" scaled="1"/>
              </a:gradFill>
              <a:latin typeface="Arial"/>
              <a:cs typeface="Arial"/>
            </a:endParaRPr>
          </a:p>
          <a:p>
            <a:pPr algn="ctr" rtl="1"/>
            <a:endParaRPr lang="he-IL" sz="28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0">
                <a:gsLst>
                  <a:gs pos="0">
                    <a:schemeClr val="bg2"/>
                  </a:gs>
                  <a:gs pos="100000">
                    <a:srgbClr val="FF7C8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13334" name="WordArt 22"/>
          <p:cNvSpPr>
            <a:spLocks noChangeArrowheads="1" noChangeShapeType="1" noTextEdit="1"/>
          </p:cNvSpPr>
          <p:nvPr/>
        </p:nvSpPr>
        <p:spPr bwMode="auto">
          <a:xfrm>
            <a:off x="298128" y="1632856"/>
            <a:ext cx="1143000" cy="257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he-IL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באלפי ש"ח</a:t>
            </a:r>
          </a:p>
        </p:txBody>
      </p:sp>
      <p:graphicFrame>
        <p:nvGraphicFramePr>
          <p:cNvPr id="13338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4768452"/>
              </p:ext>
            </p:extLst>
          </p:nvPr>
        </p:nvGraphicFramePr>
        <p:xfrm>
          <a:off x="-25805" y="1568726"/>
          <a:ext cx="8647113" cy="489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540" name="גליון עבודה" r:id="rId3" imgW="5524543" imgH="3124224" progId="Excel.Sheet.8">
                  <p:embed/>
                </p:oleObj>
              </mc:Choice>
              <mc:Fallback>
                <p:oleObj name="גליון עבודה" r:id="rId3" imgW="5524543" imgH="3124224" progId="Excel.Sheet.8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5805" y="1568726"/>
                        <a:ext cx="8647113" cy="489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33" grpId="0"/>
      <p:bldP spid="133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E5C59-E02E-4FFF-A922-5C4E3A436D07}" type="slidenum">
              <a:rPr lang="he-IL"/>
              <a:pPr/>
              <a:t>6</a:t>
            </a:fld>
            <a:endParaRPr lang="en-US"/>
          </a:p>
        </p:txBody>
      </p:sp>
      <p:graphicFrame>
        <p:nvGraphicFramePr>
          <p:cNvPr id="615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101595"/>
              </p:ext>
            </p:extLst>
          </p:nvPr>
        </p:nvGraphicFramePr>
        <p:xfrm>
          <a:off x="124420" y="2348880"/>
          <a:ext cx="8785225" cy="3662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49" name="גליון עבודה" r:id="rId3" imgW="5714932" imgH="1981152" progId="Excel.Sheet.8">
                  <p:embed/>
                </p:oleObj>
              </mc:Choice>
              <mc:Fallback>
                <p:oleObj name="גליון עבודה" r:id="rId3" imgW="5714932" imgH="1981152" progId="Excel.Sheet.8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420" y="2348880"/>
                        <a:ext cx="8785225" cy="3662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323528" y="260648"/>
            <a:ext cx="8568952" cy="150426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</a:bodyPr>
          <a:lstStyle/>
          <a:p>
            <a:pPr algn="ctr" rtl="1"/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שימושים לשנת 2019</a:t>
            </a:r>
          </a:p>
          <a:p>
            <a:pPr algn="ctr" rtl="1"/>
            <a:endParaRPr lang="he-IL" sz="32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chemeClr val="accent2"/>
                  </a:gs>
                  <a:gs pos="100000">
                    <a:srgbClr val="0099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9FB92-E31D-4279-A3D5-B5380FFD051D}" type="slidenum">
              <a:rPr lang="he-IL"/>
              <a:pPr/>
              <a:t>7</a:t>
            </a:fld>
            <a:endParaRPr lang="en-US"/>
          </a:p>
        </p:txBody>
      </p:sp>
      <p:graphicFrame>
        <p:nvGraphicFramePr>
          <p:cNvPr id="922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2801653"/>
              </p:ext>
            </p:extLst>
          </p:nvPr>
        </p:nvGraphicFramePr>
        <p:xfrm>
          <a:off x="388429" y="1649861"/>
          <a:ext cx="8439150" cy="4830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3" name="גליון עבודה" r:id="rId3" imgW="10767067" imgH="6819984" progId="Excel.Sheet.8">
                  <p:embed/>
                </p:oleObj>
              </mc:Choice>
              <mc:Fallback>
                <p:oleObj name="גליון עבודה" r:id="rId3" imgW="10767067" imgH="6819984" progId="Excel.Sheet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3952" t="14999" r="2597" b="20581"/>
                      <a:stretch>
                        <a:fillRect/>
                      </a:stretch>
                    </p:blipFill>
                    <p:spPr bwMode="auto">
                      <a:xfrm>
                        <a:off x="388429" y="1649861"/>
                        <a:ext cx="8439150" cy="4830762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69000"/>
                        </a:scheme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7" name="WordArt 11"/>
          <p:cNvSpPr>
            <a:spLocks noChangeArrowheads="1" noChangeShapeType="1" noTextEdit="1"/>
          </p:cNvSpPr>
          <p:nvPr/>
        </p:nvSpPr>
        <p:spPr bwMode="auto">
          <a:xfrm>
            <a:off x="1043608" y="549274"/>
            <a:ext cx="6130305" cy="935509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 rtl="1"/>
            <a:endParaRPr lang="he-IL" sz="4000" kern="10" dirty="0">
              <a:ln w="9525">
                <a:solidFill>
                  <a:srgbClr val="008000"/>
                </a:solidFill>
                <a:round/>
                <a:headEnd type="none" w="sm" len="sm"/>
                <a:tailEnd type="none" w="sm" len="sm"/>
              </a:ln>
              <a:solidFill>
                <a:schemeClr val="accent1"/>
              </a:solidFill>
              <a:effectLst>
                <a:outerShdw dist="563972" dir="14049741" sx="125000" sy="125000" algn="tl" rotWithShape="0">
                  <a:schemeClr val="accent2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323528" y="-1"/>
            <a:ext cx="8568952" cy="150426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</a:bodyPr>
          <a:lstStyle/>
          <a:p>
            <a:pPr algn="ctr" rtl="1"/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שמושים לשנת</a:t>
            </a:r>
          </a:p>
          <a:p>
            <a:pPr algn="ctr" rtl="1"/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 2019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7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8943D-A9F7-4225-8315-DDB3D580B057}" type="slidenum">
              <a:rPr lang="he-IL"/>
              <a:pPr/>
              <a:t>8</a:t>
            </a:fld>
            <a:endParaRPr lang="en-US"/>
          </a:p>
        </p:txBody>
      </p:sp>
      <p:graphicFrame>
        <p:nvGraphicFramePr>
          <p:cNvPr id="16389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4268908"/>
              </p:ext>
            </p:extLst>
          </p:nvPr>
        </p:nvGraphicFramePr>
        <p:xfrm>
          <a:off x="-828600" y="2609056"/>
          <a:ext cx="9264650" cy="331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77" name="גליון עבודה" r:id="rId3" imgW="8404808" imgH="2103192" progId="Excel.Sheet.8">
                  <p:embed/>
                </p:oleObj>
              </mc:Choice>
              <mc:Fallback>
                <p:oleObj name="גליון עבודה" r:id="rId3" imgW="8404808" imgH="2103192" progId="Excel.Sheet.8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828600" y="2609056"/>
                        <a:ext cx="9264650" cy="3316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WordArt 1032" descr="שיש לבן"/>
          <p:cNvSpPr>
            <a:spLocks noChangeArrowheads="1" noChangeShapeType="1" noTextEdit="1"/>
          </p:cNvSpPr>
          <p:nvPr/>
        </p:nvSpPr>
        <p:spPr bwMode="auto">
          <a:xfrm>
            <a:off x="4953000" y="2057400"/>
            <a:ext cx="266700" cy="15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endParaRPr lang="he-IL" sz="1000" kern="10">
              <a:ln w="9525">
                <a:round/>
                <a:headEnd type="none" w="sm" len="sm"/>
                <a:tailEnd type="none" w="sm" len="sm"/>
              </a:ln>
              <a:blipFill dpi="0" rotWithShape="0">
                <a:blip r:embed="rId5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291706" y="240308"/>
            <a:ext cx="8568952" cy="181709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46006"/>
              </a:avLst>
            </a:prstTxWarp>
          </a:bodyPr>
          <a:lstStyle/>
          <a:p>
            <a:pPr algn="ctr" rtl="1"/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פירוט תמיכות והשתתפויות</a:t>
            </a:r>
          </a:p>
          <a:p>
            <a:pPr algn="ctr" rtl="1"/>
            <a:r>
              <a:rPr lang="he-IL" sz="3200" kern="10" dirty="0" smtClean="0">
                <a:ln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Arial"/>
                <a:cs typeface="Arial"/>
              </a:rPr>
              <a:t> לשנת 2019</a:t>
            </a:r>
            <a:endParaRPr lang="he-IL" sz="3200" kern="10" dirty="0">
              <a:ln w="9525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chemeClr val="accent2"/>
                  </a:gs>
                  <a:gs pos="100000">
                    <a:srgbClr val="0099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DB79B-43C3-47BD-9E00-71B392A987B6}" type="slidenum">
              <a:rPr lang="he-IL"/>
              <a:pPr/>
              <a:t>9</a:t>
            </a:fld>
            <a:endParaRPr lang="en-US"/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1043608" y="28826"/>
            <a:ext cx="7416824" cy="126876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1216"/>
              </a:avLst>
            </a:prstTxWarp>
          </a:bodyPr>
          <a:lstStyle/>
          <a:p>
            <a:pPr algn="ctr" rtl="1"/>
            <a:r>
              <a:rPr lang="he-IL" sz="3600" b="1" kern="10" dirty="0">
                <a:ln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5050"/>
                    </a:gs>
                    <a:gs pos="100000">
                      <a:srgbClr val="009900"/>
                    </a:gs>
                  </a:gsLst>
                  <a:lin ang="5400000" scaled="1"/>
                </a:gradFill>
                <a:cs typeface="Narkisim"/>
              </a:rPr>
              <a:t>תקציב רגיל לשנת </a:t>
            </a:r>
            <a:r>
              <a:rPr lang="he-IL" sz="3600" b="1" kern="10" dirty="0" smtClean="0">
                <a:ln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5050"/>
                    </a:gs>
                    <a:gs pos="100000">
                      <a:srgbClr val="009900"/>
                    </a:gs>
                  </a:gsLst>
                  <a:lin ang="5400000" scaled="1"/>
                </a:gradFill>
                <a:cs typeface="Narkisim"/>
              </a:rPr>
              <a:t>2019</a:t>
            </a:r>
            <a:endParaRPr lang="he-IL" sz="3600" b="1" kern="10" dirty="0">
              <a:ln w="952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FF5050"/>
                  </a:gs>
                  <a:gs pos="100000">
                    <a:srgbClr val="009900"/>
                  </a:gs>
                </a:gsLst>
                <a:lin ang="5400000" scaled="1"/>
              </a:gradFill>
              <a:cs typeface="Narkisim"/>
            </a:endParaRPr>
          </a:p>
        </p:txBody>
      </p:sp>
      <p:graphicFrame>
        <p:nvGraphicFramePr>
          <p:cNvPr id="7195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7788117"/>
              </p:ext>
            </p:extLst>
          </p:nvPr>
        </p:nvGraphicFramePr>
        <p:xfrm>
          <a:off x="755650" y="1714500"/>
          <a:ext cx="7978775" cy="456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0" name="גליון עבודה" r:id="rId3" imgW="5501635" imgH="3108888" progId="Excel.Sheet.8">
                  <p:embed/>
                </p:oleObj>
              </mc:Choice>
              <mc:Fallback>
                <p:oleObj name="גליון עבודה" r:id="rId3" imgW="5501635" imgH="3108888" progId="Excel.Sheet.8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714500"/>
                        <a:ext cx="7978775" cy="456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מלבן 1"/>
          <p:cNvSpPr/>
          <p:nvPr/>
        </p:nvSpPr>
        <p:spPr>
          <a:xfrm>
            <a:off x="2195736" y="6021288"/>
            <a:ext cx="47525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5400" b="1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המשך בעמוד הבא </a:t>
            </a:r>
          </a:p>
          <a:p>
            <a:pPr algn="ctr"/>
            <a:endParaRPr lang="he-IL" sz="54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827531" y="6311023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טרק">
  <a:themeElements>
    <a:clrScheme name="טרק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טרק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טרק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ערכת נושא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15234</TotalTime>
  <Words>254</Words>
  <Application>Microsoft Office PowerPoint</Application>
  <PresentationFormat>‫הצגה על המסך (4:3)</PresentationFormat>
  <Paragraphs>101</Paragraphs>
  <Slides>15</Slides>
  <Notes>3</Notes>
  <HiddenSlides>0</HiddenSlides>
  <MMClips>0</MMClips>
  <ScaleCrop>false</ScaleCrop>
  <HeadingPairs>
    <vt:vector size="8" baseType="variant">
      <vt:variant>
        <vt:lpstr>גופנים בשימוש</vt:lpstr>
      </vt:variant>
      <vt:variant>
        <vt:i4>10</vt:i4>
      </vt:variant>
      <vt:variant>
        <vt:lpstr>ערכת נושא</vt:lpstr>
      </vt:variant>
      <vt:variant>
        <vt:i4>1</vt:i4>
      </vt:variant>
      <vt:variant>
        <vt:lpstr>שרתי OLE מוטבעים</vt:lpstr>
      </vt:variant>
      <vt:variant>
        <vt:i4>2</vt:i4>
      </vt:variant>
      <vt:variant>
        <vt:lpstr>כותרות שקופיות</vt:lpstr>
      </vt:variant>
      <vt:variant>
        <vt:i4>15</vt:i4>
      </vt:variant>
    </vt:vector>
  </HeadingPairs>
  <TitlesOfParts>
    <vt:vector size="28" baseType="lpstr">
      <vt:lpstr>Aharoni</vt:lpstr>
      <vt:lpstr>Albertus Extra Bold</vt:lpstr>
      <vt:lpstr>Arial</vt:lpstr>
      <vt:lpstr>David Transparent</vt:lpstr>
      <vt:lpstr>Franklin Gothic Book</vt:lpstr>
      <vt:lpstr>Franklin Gothic Medium</vt:lpstr>
      <vt:lpstr>Monotype Hadassah</vt:lpstr>
      <vt:lpstr>Narkisim</vt:lpstr>
      <vt:lpstr>Times New Roman</vt:lpstr>
      <vt:lpstr>Wingdings 2</vt:lpstr>
      <vt:lpstr>טרק</vt:lpstr>
      <vt:lpstr>גליון עבודה</vt:lpstr>
      <vt:lpstr>גליון עבודה של Microsoft Excel 97-2003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מועצה אזורית מטה אשר</dc:creator>
  <cp:lastModifiedBy>תרז בראל</cp:lastModifiedBy>
  <cp:revision>1371</cp:revision>
  <cp:lastPrinted>2018-12-26T07:42:44Z</cp:lastPrinted>
  <dcterms:created xsi:type="dcterms:W3CDTF">2001-12-02T13:45:37Z</dcterms:created>
  <dcterms:modified xsi:type="dcterms:W3CDTF">2018-12-31T06:59:34Z</dcterms:modified>
</cp:coreProperties>
</file>