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saveSubsetFonts="1">
  <p:sldMasterIdLst>
    <p:sldMasterId id="2147483870" r:id="rId1"/>
    <p:sldMasterId id="2147483882" r:id="rId2"/>
  </p:sldMasterIdLst>
  <p:notesMasterIdLst>
    <p:notesMasterId r:id="rId18"/>
  </p:notesMasterIdLst>
  <p:handoutMasterIdLst>
    <p:handoutMasterId r:id="rId19"/>
  </p:handoutMasterIdLst>
  <p:sldIdLst>
    <p:sldId id="256" r:id="rId3"/>
    <p:sldId id="274" r:id="rId4"/>
    <p:sldId id="257" r:id="rId5"/>
    <p:sldId id="269" r:id="rId6"/>
    <p:sldId id="264" r:id="rId7"/>
    <p:sldId id="259" r:id="rId8"/>
    <p:sldId id="262" r:id="rId9"/>
    <p:sldId id="265" r:id="rId10"/>
    <p:sldId id="260" r:id="rId11"/>
    <p:sldId id="270" r:id="rId12"/>
    <p:sldId id="258" r:id="rId13"/>
    <p:sldId id="268" r:id="rId14"/>
    <p:sldId id="267" r:id="rId15"/>
    <p:sldId id="271" r:id="rId16"/>
    <p:sldId id="272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FF9900"/>
    <a:srgbClr val="009900"/>
    <a:srgbClr val="990000"/>
    <a:srgbClr val="FF5050"/>
    <a:srgbClr val="808000"/>
    <a:srgbClr val="4A350A"/>
    <a:srgbClr val="2B1044"/>
    <a:srgbClr val="336600"/>
    <a:srgbClr val="01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ללא סגנון, ללא רשת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737" autoAdjust="0"/>
    <p:restoredTop sz="94660" autoAdjust="0"/>
  </p:normalViewPr>
  <p:slideViewPr>
    <p:cSldViewPr>
      <p:cViewPr varScale="1">
        <p:scale>
          <a:sx n="73" d="100"/>
          <a:sy n="73" d="100"/>
        </p:scale>
        <p:origin x="13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1578" y="-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_____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Gisha" panose="020B0502040204020203" pitchFamily="34" charset="-79"/>
                <a:ea typeface="+mn-ea"/>
                <a:cs typeface="Gisha" panose="020B0502040204020203" pitchFamily="34" charset="-79"/>
              </a:defRPr>
            </a:pPr>
            <a:r>
              <a:rPr lang="he-IL" sz="2800" dirty="0" smtClean="0">
                <a:latin typeface="Gisha" panose="020B0502040204020203" pitchFamily="34" charset="-79"/>
                <a:cs typeface="Gisha" panose="020B0502040204020203" pitchFamily="34" charset="-79"/>
              </a:rPr>
              <a:t>פעילות המועצה 2020 </a:t>
            </a:r>
            <a:endParaRPr lang="he-IL" sz="2800" dirty="0">
              <a:latin typeface="Gisha" panose="020B0502040204020203" pitchFamily="34" charset="-79"/>
              <a:cs typeface="Gisha" panose="020B0502040204020203" pitchFamily="34" charset="-79"/>
            </a:endParaRPr>
          </a:p>
        </c:rich>
      </c:tx>
      <c:layout>
        <c:manualLayout>
          <c:xMode val="edge"/>
          <c:yMode val="edge"/>
          <c:x val="0.30275693619777616"/>
          <c:y val="1.38717420910785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Gisha" panose="020B0502040204020203" pitchFamily="34" charset="-79"/>
              <a:ea typeface="+mn-ea"/>
              <a:cs typeface="Gisha" panose="020B0502040204020203" pitchFamily="34" charset="-79"/>
            </a:defRPr>
          </a:pPr>
          <a:endParaRPr lang="he-IL"/>
        </a:p>
      </c:txPr>
    </c:title>
    <c:autoTitleDeleted val="0"/>
    <c:plotArea>
      <c:layout>
        <c:manualLayout>
          <c:layoutTarget val="inner"/>
          <c:xMode val="edge"/>
          <c:yMode val="edge"/>
          <c:x val="0.23376245221068617"/>
          <c:y val="0.1481115082094499"/>
          <c:w val="0.52737566867812991"/>
          <c:h val="0.70737380615636969"/>
        </c:manualLayout>
      </c:layout>
      <c:pieChart>
        <c:varyColors val="1"/>
        <c:ser>
          <c:idx val="0"/>
          <c:order val="0"/>
          <c:tx>
            <c:strRef>
              <c:f>'פעולות המועצה'!$C$3</c:f>
              <c:strCache>
                <c:ptCount val="1"/>
                <c:pt idx="0">
                  <c:v>פעולות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C7A-4BAE-801E-DBAB9F20A41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C7A-4BAE-801E-DBAB9F20A41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C7A-4BAE-801E-DBAB9F20A41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C7A-4BAE-801E-DBAB9F20A41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C7A-4BAE-801E-DBAB9F20A41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EC7A-4BAE-801E-DBAB9F20A41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EC7A-4BAE-801E-DBAB9F20A41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EC7A-4BAE-801E-DBAB9F20A41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EC7A-4BAE-801E-DBAB9F20A41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EC7A-4BAE-801E-DBAB9F20A41A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EC7A-4BAE-801E-DBAB9F20A41A}"/>
                </c:ext>
              </c:extLst>
            </c:dLbl>
            <c:dLbl>
              <c:idx val="4"/>
              <c:layout>
                <c:manualLayout>
                  <c:x val="0"/>
                  <c:y val="-9.908387207913227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EC7A-4BAE-801E-DBAB9F20A41A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EC7A-4BAE-801E-DBAB9F20A41A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EC7A-4BAE-801E-DBAB9F20A41A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'פעולות המועצה'!$B$4:$B$10</c:f>
              <c:strCache>
                <c:ptCount val="7"/>
                <c:pt idx="0">
                  <c:v>חינוך</c:v>
                </c:pt>
                <c:pt idx="1">
                  <c:v>רווחה</c:v>
                </c:pt>
                <c:pt idx="2">
                  <c:v>מחלקות אחרות-</c:v>
                </c:pt>
                <c:pt idx="3">
                  <c:v>שכר ופנסיה אחר</c:v>
                </c:pt>
                <c:pt idx="4">
                  <c:v>מעברים+ מצילה+מרכז צעירים </c:v>
                </c:pt>
                <c:pt idx="5">
                  <c:v>מעגל סגור-הוצאות שוות להכנסות</c:v>
                </c:pt>
                <c:pt idx="6">
                  <c:v>פעולות אחרות</c:v>
                </c:pt>
              </c:strCache>
            </c:strRef>
          </c:cat>
          <c:val>
            <c:numRef>
              <c:f>'פעולות המועצה'!$E$4:$E$10</c:f>
              <c:numCache>
                <c:formatCode>General</c:formatCode>
                <c:ptCount val="7"/>
                <c:pt idx="0">
                  <c:v>149461</c:v>
                </c:pt>
                <c:pt idx="1">
                  <c:v>25729</c:v>
                </c:pt>
                <c:pt idx="2">
                  <c:v>83420</c:v>
                </c:pt>
                <c:pt idx="3">
                  <c:v>19773</c:v>
                </c:pt>
                <c:pt idx="4">
                  <c:v>1996</c:v>
                </c:pt>
                <c:pt idx="5">
                  <c:v>15576</c:v>
                </c:pt>
                <c:pt idx="6">
                  <c:v>32841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D0-458D-90AD-7F9F0CA70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'פעולות המועצה'!$D$3</c15:sqref>
                        </c15:formulaRef>
                      </c:ext>
                    </c:extLst>
                    <c:strCache>
                      <c:ptCount val="1"/>
                      <c:pt idx="0">
                        <c:v>שכר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0F-EC7A-4BAE-801E-DBAB9F20A41A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1-EC7A-4BAE-801E-DBAB9F20A41A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3-EC7A-4BAE-801E-DBAB9F20A41A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5-EC7A-4BAE-801E-DBAB9F20A41A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7-EC7A-4BAE-801E-DBAB9F20A41A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9-EC7A-4BAE-801E-DBAB9F20A41A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1B-EC7A-4BAE-801E-DBAB9F20A41A}"/>
                    </c:ext>
                  </c:extLst>
                </c:dPt>
                <c:dLbls>
                  <c:dLbl>
                    <c:idx val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sz="1000" b="1" i="0" u="none" strike="noStrike" kern="1200" spc="0" baseline="0">
                            <a:solidFill>
                              <a:schemeClr val="accen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he-IL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1"/>
                    <c:showBubbleSize val="0"/>
                    <c:extLst>
                      <c:ext xmlns:c16="http://schemas.microsoft.com/office/drawing/2014/chart" uri="{C3380CC4-5D6E-409C-BE32-E72D297353CC}">
                        <c16:uniqueId val="{0000000F-EC7A-4BAE-801E-DBAB9F20A41A}"/>
                      </c:ext>
                    </c:extLst>
                  </c:dLbl>
                  <c:dLbl>
                    <c:idx val="1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sz="1000" b="1" i="0" u="none" strike="noStrike" kern="1200" spc="0" baseline="0">
                            <a:solidFill>
                              <a:schemeClr val="accent2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he-IL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1"/>
                    <c:showBubbleSize val="0"/>
                    <c:extLst>
                      <c:ext xmlns:c16="http://schemas.microsoft.com/office/drawing/2014/chart" uri="{C3380CC4-5D6E-409C-BE32-E72D297353CC}">
                        <c16:uniqueId val="{00000011-EC7A-4BAE-801E-DBAB9F20A41A}"/>
                      </c:ext>
                    </c:extLst>
                  </c:dLbl>
                  <c:dLbl>
                    <c:idx val="2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sz="1000" b="1" i="0" u="none" strike="noStrike" kern="1200" spc="0" baseline="0">
                            <a:solidFill>
                              <a:schemeClr val="accent3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he-IL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1"/>
                    <c:showBubbleSize val="0"/>
                    <c:extLst>
                      <c:ext xmlns:c16="http://schemas.microsoft.com/office/drawing/2014/chart" uri="{C3380CC4-5D6E-409C-BE32-E72D297353CC}">
                        <c16:uniqueId val="{00000013-EC7A-4BAE-801E-DBAB9F20A41A}"/>
                      </c:ext>
                    </c:extLst>
                  </c:dLbl>
                  <c:dLbl>
                    <c:idx val="3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sz="1000" b="1" i="0" u="none" strike="noStrike" kern="1200" spc="0" baseline="0">
                            <a:solidFill>
                              <a:schemeClr val="accent4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he-IL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1"/>
                    <c:showBubbleSize val="0"/>
                    <c:extLst>
                      <c:ext xmlns:c16="http://schemas.microsoft.com/office/drawing/2014/chart" uri="{C3380CC4-5D6E-409C-BE32-E72D297353CC}">
                        <c16:uniqueId val="{00000015-EC7A-4BAE-801E-DBAB9F20A41A}"/>
                      </c:ext>
                    </c:extLst>
                  </c:dLbl>
                  <c:dLbl>
                    <c:idx val="4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sz="1000" b="1" i="0" u="none" strike="noStrike" kern="1200" spc="0" baseline="0">
                            <a:solidFill>
                              <a:schemeClr val="accent5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he-IL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1"/>
                    <c:showBubbleSize val="0"/>
                    <c:extLst>
                      <c:ext xmlns:c16="http://schemas.microsoft.com/office/drawing/2014/chart" uri="{C3380CC4-5D6E-409C-BE32-E72D297353CC}">
                        <c16:uniqueId val="{00000017-EC7A-4BAE-801E-DBAB9F20A41A}"/>
                      </c:ext>
                    </c:extLst>
                  </c:dLbl>
                  <c:dLbl>
                    <c:idx val="5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sz="1000" b="1" i="0" u="none" strike="noStrike" kern="1200" spc="0" baseline="0">
                            <a:solidFill>
                              <a:schemeClr val="accent6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he-IL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1"/>
                    <c:showBubbleSize val="0"/>
                    <c:extLst>
                      <c:ext xmlns:c16="http://schemas.microsoft.com/office/drawing/2014/chart" uri="{C3380CC4-5D6E-409C-BE32-E72D297353CC}">
                        <c16:uniqueId val="{00000019-EC7A-4BAE-801E-DBAB9F20A41A}"/>
                      </c:ext>
                    </c:extLst>
                  </c:dLbl>
                  <c:dLbl>
                    <c:idx val="6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sz="1000" b="1" i="0" u="none" strike="noStrike" kern="1200" spc="0" baseline="0">
                            <a:solidFill>
                              <a:schemeClr val="accent1">
                                <a:lumMod val="6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he-IL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1"/>
                    <c:showBubbleSize val="0"/>
                    <c:extLst>
                      <c:ext xmlns:c16="http://schemas.microsoft.com/office/drawing/2014/chart" uri="{C3380CC4-5D6E-409C-BE32-E72D297353CC}">
                        <c16:uniqueId val="{0000001B-EC7A-4BAE-801E-DBAB9F20A41A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dLblPos val="outEnd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'פעולות המועצה'!$B$4:$B$10</c15:sqref>
                        </c15:formulaRef>
                      </c:ext>
                    </c:extLst>
                    <c:strCache>
                      <c:ptCount val="7"/>
                      <c:pt idx="0">
                        <c:v>חינוך</c:v>
                      </c:pt>
                      <c:pt idx="1">
                        <c:v>רווחה</c:v>
                      </c:pt>
                      <c:pt idx="2">
                        <c:v>מחלקות אחרות-</c:v>
                      </c:pt>
                      <c:pt idx="3">
                        <c:v>שכר ופנסיה אחר</c:v>
                      </c:pt>
                      <c:pt idx="4">
                        <c:v>מעברים+ מצילה+מרכז צעירים </c:v>
                      </c:pt>
                      <c:pt idx="5">
                        <c:v>מעגל סגור-הוצאות שוות להכנסות</c:v>
                      </c:pt>
                      <c:pt idx="6">
                        <c:v>פעולות אחרות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'פעולות המועצה'!$D$4:$D$10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75600</c:v>
                      </c:pt>
                      <c:pt idx="1">
                        <c:v>5718</c:v>
                      </c:pt>
                      <c:pt idx="2">
                        <c:v>17494</c:v>
                      </c:pt>
                      <c:pt idx="3">
                        <c:v>19773</c:v>
                      </c:pt>
                      <c:pt idx="4">
                        <c:v>1591</c:v>
                      </c:pt>
                      <c:pt idx="5">
                        <c:v>3976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60D0-458D-90AD-7F9F0CA7045A}"/>
                  </c:ext>
                </c:extLst>
              </c15:ser>
            </c15:filteredPieSeries>
            <c15:filteredPi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'פעולות המועצה'!$E$3</c15:sqref>
                        </c15:formulaRef>
                      </c:ext>
                    </c:extLst>
                    <c:strCache>
                      <c:ptCount val="1"/>
                      <c:pt idx="0">
                        <c:v>סה"כ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D-C16D-4FD7-BA85-F3E278EBFBE4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F-C16D-4FD7-BA85-F3E278EBFBE4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1-C16D-4FD7-BA85-F3E278EBFBE4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3-C16D-4FD7-BA85-F3E278EBFBE4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5-C16D-4FD7-BA85-F3E278EBFBE4}"/>
                    </c:ext>
                  </c:extLst>
                </c:dPt>
                <c:dPt>
                  <c:idx val="5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7-C16D-4FD7-BA85-F3E278EBFBE4}"/>
                    </c:ext>
                  </c:extLst>
                </c:dPt>
                <c:dPt>
                  <c:idx val="6"/>
                  <c:bubble3D val="0"/>
                  <c:spPr>
                    <a:solidFill>
                      <a:schemeClr val="accent1">
                        <a:lumMod val="60000"/>
                      </a:schemeClr>
                    </a:solidFill>
                    <a:ln>
                      <a:noFill/>
                    </a:ln>
                    <a:effectLst>
                      <a:outerShdw blurRad="635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9-C16D-4FD7-BA85-F3E278EBFBE4}"/>
                    </c:ext>
                  </c:extLst>
                </c:dP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'פעולות המועצה'!$E$4:$E$10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149461</c:v>
                      </c:pt>
                      <c:pt idx="1">
                        <c:v>25729</c:v>
                      </c:pt>
                      <c:pt idx="2">
                        <c:v>83420</c:v>
                      </c:pt>
                      <c:pt idx="3">
                        <c:v>19773</c:v>
                      </c:pt>
                      <c:pt idx="4">
                        <c:v>1996</c:v>
                      </c:pt>
                      <c:pt idx="5">
                        <c:v>15576</c:v>
                      </c:pt>
                      <c:pt idx="6">
                        <c:v>32841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A-C16D-4FD7-BA85-F3E278EBFBE4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669395202269306"/>
          <c:y val="6.1330108140294028E-2"/>
          <c:w val="0.19420923343520943"/>
          <c:h val="0.234087286181685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e-IL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49483" y="2"/>
            <a:ext cx="2948194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70" tIns="45886" rIns="91770" bIns="45886" numCol="1" anchor="t" anchorCtr="0" compatLnSpc="1">
            <a:prstTxWarp prst="textNoShape">
              <a:avLst/>
            </a:prstTxWarp>
          </a:bodyPr>
          <a:lstStyle>
            <a:lvl1pPr algn="r" defTabSz="917419" rtl="1">
              <a:defRPr sz="1200">
                <a:latin typeface="Albertus Extra Bold" pitchFamily="34" charset="0"/>
                <a:cs typeface="Narkisim" pitchFamily="2" charset="-79"/>
              </a:defRPr>
            </a:lvl1pPr>
          </a:lstStyle>
          <a:p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" y="2"/>
            <a:ext cx="2948194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70" tIns="45886" rIns="91770" bIns="45886" numCol="1" anchor="t" anchorCtr="0" compatLnSpc="1">
            <a:prstTxWarp prst="textNoShape">
              <a:avLst/>
            </a:prstTxWarp>
          </a:bodyPr>
          <a:lstStyle>
            <a:lvl1pPr defTabSz="917419" rtl="1">
              <a:defRPr sz="1200">
                <a:latin typeface="Albertus Extra Bold" pitchFamily="34" charset="0"/>
                <a:cs typeface="Narkisim" pitchFamily="2" charset="-79"/>
              </a:defRPr>
            </a:lvl1pPr>
          </a:lstStyle>
          <a:p>
            <a:endParaRPr lang="en-US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49483" y="9429834"/>
            <a:ext cx="2948194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70" tIns="45886" rIns="91770" bIns="45886" numCol="1" anchor="b" anchorCtr="0" compatLnSpc="1">
            <a:prstTxWarp prst="textNoShape">
              <a:avLst/>
            </a:prstTxWarp>
          </a:bodyPr>
          <a:lstStyle>
            <a:lvl1pPr algn="r" defTabSz="917419" rtl="1">
              <a:defRPr sz="1200">
                <a:latin typeface="Albertus Extra Bold" pitchFamily="34" charset="0"/>
                <a:cs typeface="Narkisim" pitchFamily="2" charset="-79"/>
              </a:defRPr>
            </a:lvl1pPr>
          </a:lstStyle>
          <a:p>
            <a:endParaRPr lang="en-US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2" y="9429834"/>
            <a:ext cx="2948194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70" tIns="45886" rIns="91770" bIns="45886" numCol="1" anchor="b" anchorCtr="0" compatLnSpc="1">
            <a:prstTxWarp prst="textNoShape">
              <a:avLst/>
            </a:prstTxWarp>
          </a:bodyPr>
          <a:lstStyle>
            <a:lvl1pPr defTabSz="917419" rtl="1">
              <a:defRPr sz="1200">
                <a:latin typeface="Albertus Extra Bold" pitchFamily="34" charset="0"/>
                <a:cs typeface="Narkisim" pitchFamily="2" charset="-79"/>
              </a:defRPr>
            </a:lvl1pPr>
          </a:lstStyle>
          <a:p>
            <a:fld id="{4ECEDC2D-61DA-49F3-BC0A-5B6D720A0FFC}" type="slidenum">
              <a:rPr lang="he-IL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878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346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69963" y="766763"/>
            <a:ext cx="4906962" cy="36798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3649" y="4750630"/>
            <a:ext cx="4975684" cy="44490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770" tIns="45886" rIns="91770" bIns="45886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340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7713"/>
            <a:ext cx="4959350" cy="371951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7760" y="4714124"/>
            <a:ext cx="4982156" cy="4466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770" tIns="45886" rIns="91770" bIns="45886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58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69963" y="766763"/>
            <a:ext cx="4906962" cy="36798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3649" y="4750630"/>
            <a:ext cx="4975684" cy="44490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770" tIns="45886" rIns="91770" bIns="45886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31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DC89-254B-4E97-BC7D-08DAA6B51A8E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82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AD8D-8A17-462B-86F4-B6466C63AC7B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85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A1E-34BA-49EF-8347-914E5E49AB32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08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ABEDC89-254B-4E97-BC7D-08DAA6B51A8E}" type="slidenum">
              <a:rPr lang="he-IL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013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6045-29A1-483A-A9B7-1CE6DF68BEED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477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5BD-CA2D-4133-BB86-7C60C394A6F4}" type="slidenum">
              <a:rPr lang="he-IL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757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5319-D419-42FD-8635-3974662E5D8B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283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CE10-E2E1-483D-A561-C9C8854EAA2F}" type="slidenum">
              <a:rPr lang="he-IL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911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A0BD-FCB5-4A4B-A474-5B8798B1E97C}" type="slidenum">
              <a:rPr lang="he-IL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958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466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BFB2-339F-4AEA-B2A0-42EA7C82C482}" type="slidenum">
              <a:rPr lang="he-IL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62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6045-29A1-483A-A9B7-1CE6DF68BEED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097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D0F4-A3C7-4EA4-9A22-2BAECA0ABD70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22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פנורמית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C4CE-7840-46EF-B8DD-AE16594FDCC6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396180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C4CE-7840-46EF-B8DD-AE16594FDCC6}" type="slidenum">
              <a:rPr lang="he-IL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78633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C4CE-7840-46EF-B8DD-AE16594FDCC6}" type="slidenum">
              <a:rPr lang="he-IL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730835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C4CE-7840-46EF-B8DD-AE16594FDCC6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66395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C4CE-7840-46EF-B8DD-AE16594FDCC6}" type="slidenum">
              <a:rPr lang="he-IL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740674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או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C4CE-7840-46EF-B8DD-AE16594FDCC6}" type="slidenum">
              <a:rPr lang="he-IL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624859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AD8D-8A17-462B-86F4-B6466C63AC7B}" type="slidenum">
              <a:rPr lang="he-IL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1673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A1E-34BA-49EF-8347-914E5E49AB32}" type="slidenum">
              <a:rPr lang="he-IL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43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5BD-CA2D-4133-BB86-7C60C394A6F4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97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5319-D419-42FD-8635-3974662E5D8B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059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CE10-E2E1-483D-A561-C9C8854EAA2F}" type="slidenum">
              <a:rPr lang="he-IL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78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A0BD-FCB5-4A4B-A474-5B8798B1E97C}" type="slidenum">
              <a:rPr lang="he-IL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79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53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BFB2-339F-4AEA-B2A0-42EA7C82C482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55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D0F4-A3C7-4EA4-9A22-2BAECA0ABD70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18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CC4CE-7840-46EF-B8DD-AE16594FDCC6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25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72CC4CE-7840-46EF-B8DD-AE16594FDCC6}" type="slidenum">
              <a:rPr lang="he-IL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3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hf hdr="0" ftr="0" dt="0"/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6.jpeg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B09C-9792-4674-B6B7-EBEE75CEB0F9}" type="slidenum">
              <a:rPr lang="he-IL"/>
              <a:pPr/>
              <a:t>1</a:t>
            </a:fld>
            <a:endParaRPr lang="en-US" dirty="0"/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34" y="2269193"/>
            <a:ext cx="6779532" cy="38144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9879" y="1427770"/>
            <a:ext cx="531781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8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תקציב לשנת 2020</a:t>
            </a:r>
            <a:endParaRPr lang="he-IL" sz="4800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732" y="532341"/>
            <a:ext cx="2056103" cy="9524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DB79B-43C3-47BD-9E00-71B392A987B6}" type="slidenum">
              <a:rPr lang="he-IL"/>
              <a:pPr/>
              <a:t>10</a:t>
            </a:fld>
            <a:endParaRPr lang="en-US" dirty="0"/>
          </a:p>
        </p:txBody>
      </p:sp>
      <p:graphicFrame>
        <p:nvGraphicFramePr>
          <p:cNvPr id="5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164019"/>
              </p:ext>
            </p:extLst>
          </p:nvPr>
        </p:nvGraphicFramePr>
        <p:xfrm>
          <a:off x="755651" y="1556792"/>
          <a:ext cx="7595262" cy="4051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67" name="גליון עבודה" r:id="rId3" imgW="6880826" imgH="3832920" progId="Excel.Sheet.8">
                  <p:embed/>
                </p:oleObj>
              </mc:Choice>
              <mc:Fallback>
                <p:oleObj name="גליון עבודה" r:id="rId3" imgW="6880826" imgH="3832920" progId="Excel.Sheet.8">
                  <p:embed/>
                  <p:pic>
                    <p:nvPicPr>
                      <p:cNvPr id="7195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1" y="1556792"/>
                        <a:ext cx="7595262" cy="40518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58852" y="548680"/>
            <a:ext cx="468052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תקציב רגיל לשנת 2020</a:t>
            </a:r>
          </a:p>
          <a:p>
            <a:endParaRPr lang="he-IL" sz="1200" dirty="0"/>
          </a:p>
          <a:p>
            <a:endParaRPr lang="he-IL" sz="2800" dirty="0"/>
          </a:p>
        </p:txBody>
      </p:sp>
    </p:spTree>
    <p:extLst>
      <p:ext uri="{BB962C8B-B14F-4D97-AF65-F5344CB8AC3E}">
        <p14:creationId xmlns:p14="http://schemas.microsoft.com/office/powerpoint/2010/main" val="354880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6519-669C-444C-81C7-D2BBD3D161AC}" type="slidenum">
              <a:rPr lang="he-IL"/>
              <a:pPr/>
              <a:t>11</a:t>
            </a:fld>
            <a:endParaRPr lang="en-US" dirty="0"/>
          </a:p>
        </p:txBody>
      </p:sp>
      <p:graphicFrame>
        <p:nvGraphicFramePr>
          <p:cNvPr id="5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233078"/>
              </p:ext>
            </p:extLst>
          </p:nvPr>
        </p:nvGraphicFramePr>
        <p:xfrm>
          <a:off x="611560" y="1556792"/>
          <a:ext cx="8063697" cy="5018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7" name="גליון עבודה" r:id="rId4" imgW="5838723" imgH="4771990" progId="Excel.Sheet.8">
                  <p:embed/>
                </p:oleObj>
              </mc:Choice>
              <mc:Fallback>
                <p:oleObj name="גליון עבודה" r:id="rId4" imgW="5838723" imgH="4771990" progId="Excel.Sheet.8">
                  <p:embed/>
                  <p:pic>
                    <p:nvPicPr>
                      <p:cNvPr id="5132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556792"/>
                        <a:ext cx="8063697" cy="50189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79112" y="692696"/>
            <a:ext cx="532859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שימושים לתקציב שנת 2020</a:t>
            </a:r>
          </a:p>
          <a:p>
            <a:endParaRPr lang="he-IL" sz="3200" b="1" dirty="0">
              <a:solidFill>
                <a:srgbClr val="0070C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D7E1-2A5D-44A3-A73F-D435D0D42ABD}" type="slidenum">
              <a:rPr lang="he-IL"/>
              <a:pPr/>
              <a:t>12</a:t>
            </a:fld>
            <a:endParaRPr lang="en-US" dirty="0"/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545429"/>
              </p:ext>
            </p:extLst>
          </p:nvPr>
        </p:nvGraphicFramePr>
        <p:xfrm>
          <a:off x="985557" y="1916832"/>
          <a:ext cx="7188989" cy="3308238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1336234">
                  <a:extLst>
                    <a:ext uri="{9D8B030D-6E8A-4147-A177-3AD203B41FA5}">
                      <a16:colId xmlns:a16="http://schemas.microsoft.com/office/drawing/2014/main" val="251712461"/>
                    </a:ext>
                  </a:extLst>
                </a:gridCol>
                <a:gridCol w="1170551">
                  <a:extLst>
                    <a:ext uri="{9D8B030D-6E8A-4147-A177-3AD203B41FA5}">
                      <a16:colId xmlns:a16="http://schemas.microsoft.com/office/drawing/2014/main" val="2287640388"/>
                    </a:ext>
                  </a:extLst>
                </a:gridCol>
                <a:gridCol w="1170551">
                  <a:extLst>
                    <a:ext uri="{9D8B030D-6E8A-4147-A177-3AD203B41FA5}">
                      <a16:colId xmlns:a16="http://schemas.microsoft.com/office/drawing/2014/main" val="3567920443"/>
                    </a:ext>
                  </a:extLst>
                </a:gridCol>
                <a:gridCol w="1170551">
                  <a:extLst>
                    <a:ext uri="{9D8B030D-6E8A-4147-A177-3AD203B41FA5}">
                      <a16:colId xmlns:a16="http://schemas.microsoft.com/office/drawing/2014/main" val="2155620039"/>
                    </a:ext>
                  </a:extLst>
                </a:gridCol>
                <a:gridCol w="1170551">
                  <a:extLst>
                    <a:ext uri="{9D8B030D-6E8A-4147-A177-3AD203B41FA5}">
                      <a16:colId xmlns:a16="http://schemas.microsoft.com/office/drawing/2014/main" val="396276866"/>
                    </a:ext>
                  </a:extLst>
                </a:gridCol>
                <a:gridCol w="1170551">
                  <a:extLst>
                    <a:ext uri="{9D8B030D-6E8A-4147-A177-3AD203B41FA5}">
                      <a16:colId xmlns:a16="http://schemas.microsoft.com/office/drawing/2014/main" val="2242639109"/>
                    </a:ext>
                  </a:extLst>
                </a:gridCol>
              </a:tblGrid>
              <a:tr h="72008">
                <a:tc gridSpan="3">
                  <a:txBody>
                    <a:bodyPr/>
                    <a:lstStyle/>
                    <a:p>
                      <a:pPr algn="r" rtl="1" fontAlgn="b"/>
                      <a:r>
                        <a:rPr lang="he-IL" sz="1600" b="1" u="sng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גידול במקורות </a:t>
                      </a:r>
                      <a:r>
                        <a:rPr lang="he-IL" sz="1600" b="1" u="sng" strike="noStrike" dirty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התקציביים</a:t>
                      </a:r>
                      <a:endParaRPr lang="he-IL" sz="1600" b="1" i="0" u="sng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028425"/>
                  </a:ext>
                </a:extLst>
              </a:tr>
              <a:tr h="301856">
                <a:tc gridSpan="2">
                  <a:txBody>
                    <a:bodyPr/>
                    <a:lstStyle/>
                    <a:p>
                      <a:pPr algn="r" rtl="1" fontAlgn="b"/>
                      <a:r>
                        <a:rPr lang="he-IL" sz="1600" u="none" strike="noStrike" dirty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גידול בהכנסות ארנונה</a:t>
                      </a:r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e-IL" sz="1600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5,900</a:t>
                      </a:r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9916962"/>
                  </a:ext>
                </a:extLst>
              </a:tr>
              <a:tr h="301856">
                <a:tc gridSpan="2">
                  <a:txBody>
                    <a:bodyPr/>
                    <a:lstStyle/>
                    <a:p>
                      <a:pPr algn="r" rtl="1" fontAlgn="b"/>
                      <a:r>
                        <a:rPr lang="he-IL" sz="1600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גידול בהכנסות ממאגרים</a:t>
                      </a:r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e-IL" sz="1600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117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6122527"/>
                  </a:ext>
                </a:extLst>
              </a:tr>
              <a:tr h="301856">
                <a:tc gridSpan="2">
                  <a:txBody>
                    <a:bodyPr/>
                    <a:lstStyle/>
                    <a:p>
                      <a:pPr algn="r" rtl="1" fontAlgn="b"/>
                      <a:r>
                        <a:rPr lang="he-IL" sz="1600" b="1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שונות</a:t>
                      </a:r>
                      <a:r>
                        <a:rPr lang="he-IL" sz="1600" b="1" u="none" strike="noStrike" baseline="0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r>
                        <a:rPr lang="he-IL" sz="1600" b="1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סה"כ </a:t>
                      </a:r>
                      <a:r>
                        <a:rPr lang="he-IL" sz="1600" b="1" u="none" strike="noStrike" dirty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גידול במקורות</a:t>
                      </a:r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1600" b="1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6,017</a:t>
                      </a:r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191274"/>
                  </a:ext>
                </a:extLst>
              </a:tr>
              <a:tr h="301856"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226375"/>
                  </a:ext>
                </a:extLst>
              </a:tr>
              <a:tr h="301856">
                <a:tc gridSpan="3">
                  <a:txBody>
                    <a:bodyPr/>
                    <a:lstStyle/>
                    <a:p>
                      <a:pPr algn="r" rtl="1" fontAlgn="b"/>
                      <a:r>
                        <a:rPr lang="he-IL" sz="1600" b="1" u="sng" strike="noStrike" dirty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בניכוי קיטון במקורות התקציביים</a:t>
                      </a:r>
                      <a:endParaRPr lang="he-IL" sz="1600" b="1" i="0" u="sng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657708"/>
                  </a:ext>
                </a:extLst>
              </a:tr>
              <a:tr h="301856">
                <a:tc gridSpan="5">
                  <a:txBody>
                    <a:bodyPr/>
                    <a:lstStyle/>
                    <a:p>
                      <a:pPr algn="r" rtl="1" fontAlgn="b"/>
                      <a:r>
                        <a:rPr lang="he-IL" sz="1600" u="none" strike="noStrike" dirty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קיטון בפיצוי משרד הפנים על אובדן הכנסות ארנונה מעיר עולים</a:t>
                      </a:r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e-IL" sz="1600" u="none" strike="noStrike" dirty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(583)</a:t>
                      </a:r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392122"/>
                  </a:ext>
                </a:extLst>
              </a:tr>
              <a:tr h="301856">
                <a:tc gridSpan="2">
                  <a:txBody>
                    <a:bodyPr/>
                    <a:lstStyle/>
                    <a:p>
                      <a:pPr algn="r" rtl="1" fontAlgn="b"/>
                      <a:r>
                        <a:rPr lang="he-IL" sz="1600" u="none" strike="noStrike" dirty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קיטון בהכנסות </a:t>
                      </a:r>
                      <a:r>
                        <a:rPr lang="he-IL" sz="1600" u="none" strike="noStrike" dirty="0" err="1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ממים+שונות</a:t>
                      </a:r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e-IL" sz="1600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(193)</a:t>
                      </a:r>
                      <a:endParaRPr lang="he-IL" sz="1600" b="0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8000375"/>
                  </a:ext>
                </a:extLst>
              </a:tr>
              <a:tr h="301856">
                <a:tc gridSpan="2">
                  <a:txBody>
                    <a:bodyPr/>
                    <a:lstStyle/>
                    <a:p>
                      <a:pPr algn="r" rtl="1" fontAlgn="b"/>
                      <a:r>
                        <a:rPr lang="he-IL" sz="1600" b="1" u="none" strike="noStrike" dirty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סה"כ קיטון במקורות</a:t>
                      </a:r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he-IL" sz="1600" b="1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(776)</a:t>
                      </a:r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359478"/>
                  </a:ext>
                </a:extLst>
              </a:tr>
              <a:tr h="301856"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6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438102"/>
                  </a:ext>
                </a:extLst>
              </a:tr>
              <a:tr h="338169">
                <a:tc gridSpan="2">
                  <a:txBody>
                    <a:bodyPr/>
                    <a:lstStyle/>
                    <a:p>
                      <a:pPr algn="r" rtl="1" fontAlgn="b"/>
                      <a:r>
                        <a:rPr lang="he-IL" sz="1800" b="1" u="none" strike="noStrike" dirty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סה"כ גידול במקורות נטו</a:t>
                      </a:r>
                      <a:endParaRPr lang="he-IL" sz="18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8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8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he-IL" sz="18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he-IL" sz="1800" b="1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5,241</a:t>
                      </a:r>
                      <a:r>
                        <a:rPr lang="he-IL" sz="1800" u="none" strike="noStrike" dirty="0" smtClean="0">
                          <a:effectLst/>
                          <a:latin typeface="Gisha" panose="020B0502040204020203" pitchFamily="34" charset="-79"/>
                          <a:cs typeface="Gisha" panose="020B0502040204020203" pitchFamily="34" charset="-79"/>
                        </a:rPr>
                        <a:t> </a:t>
                      </a:r>
                      <a:endParaRPr lang="he-IL" sz="1800" b="1" i="0" u="none" strike="noStrike" dirty="0">
                        <a:solidFill>
                          <a:srgbClr val="000000"/>
                        </a:solidFill>
                        <a:effectLst/>
                        <a:latin typeface="Gisha" panose="020B0502040204020203" pitchFamily="34" charset="-79"/>
                        <a:cs typeface="Gisha" panose="020B0502040204020203" pitchFamily="34" charset="-79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81561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2" y="602685"/>
            <a:ext cx="736092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קיטון / גידול במקורות המועצה</a:t>
            </a:r>
          </a:p>
          <a:p>
            <a:pPr algn="ctr"/>
            <a:r>
              <a:rPr lang="he-IL" sz="2800" b="1" dirty="0">
                <a:latin typeface="Gisha" panose="020B0502040204020203" pitchFamily="34" charset="-79"/>
                <a:cs typeface="Gisha" panose="020B0502040204020203" pitchFamily="34" charset="-79"/>
              </a:rPr>
              <a:t>2020 מול </a:t>
            </a:r>
            <a:r>
              <a:rPr lang="he-IL" sz="28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2019</a:t>
            </a:r>
            <a:endParaRPr lang="he-IL" sz="2800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02218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13</a:t>
            </a:fld>
            <a:endParaRPr lang="en-US" dirty="0"/>
          </a:p>
        </p:txBody>
      </p:sp>
      <p:graphicFrame>
        <p:nvGraphicFramePr>
          <p:cNvPr id="6" name="אובייקט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682916"/>
              </p:ext>
            </p:extLst>
          </p:nvPr>
        </p:nvGraphicFramePr>
        <p:xfrm>
          <a:off x="1024383" y="1409970"/>
          <a:ext cx="7220025" cy="489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51" name="גליון עבודה" r:id="rId3" imgW="5457770" imgH="5753219" progId="Excel.Sheet.8">
                  <p:embed/>
                </p:oleObj>
              </mc:Choice>
              <mc:Fallback>
                <p:oleObj name="גליון עבודה" r:id="rId3" imgW="5457770" imgH="5753219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4383" y="1409970"/>
                        <a:ext cx="7220025" cy="4899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46605" y="476672"/>
            <a:ext cx="734481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גידול בהשתתפות </a:t>
            </a:r>
            <a:r>
              <a:rPr lang="he-IL" sz="2800" b="1" dirty="0" smtClean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מועצה בפעילות</a:t>
            </a:r>
            <a:endParaRPr lang="he-IL" sz="2800" b="1" dirty="0">
              <a:solidFill>
                <a:srgbClr val="0070C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ctr"/>
            <a:r>
              <a:rPr lang="he-IL" sz="2800" b="1" dirty="0">
                <a:latin typeface="Gisha" panose="020B0502040204020203" pitchFamily="34" charset="-79"/>
                <a:cs typeface="Gisha" panose="020B0502040204020203" pitchFamily="34" charset="-79"/>
              </a:rPr>
              <a:t>2020 מול </a:t>
            </a:r>
            <a:r>
              <a:rPr lang="he-IL" sz="28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2019</a:t>
            </a:r>
            <a:endParaRPr lang="he-IL" sz="2800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0523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14</a:t>
            </a:fld>
            <a:endParaRPr lang="en-US" dirty="0"/>
          </a:p>
        </p:txBody>
      </p:sp>
      <p:sp>
        <p:nvSpPr>
          <p:cNvPr id="6" name="מלבן 5"/>
          <p:cNvSpPr/>
          <p:nvPr/>
        </p:nvSpPr>
        <p:spPr>
          <a:xfrm>
            <a:off x="107504" y="1844824"/>
            <a:ext cx="813690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he-IL" sz="2400" dirty="0">
                <a:latin typeface="Gisha" panose="020B0502040204020203" pitchFamily="34" charset="-79"/>
                <a:cs typeface="Gisha" panose="020B0502040204020203" pitchFamily="34" charset="-79"/>
              </a:rPr>
              <a:t> </a:t>
            </a:r>
            <a:r>
              <a:rPr lang="he-IL" sz="2400" dirty="0" smtClean="0">
                <a:latin typeface="Gisha" panose="020B0502040204020203" pitchFamily="34" charset="-79"/>
                <a:cs typeface="Gisha" panose="020B0502040204020203" pitchFamily="34" charset="-79"/>
              </a:rPr>
              <a:t>                                                                     </a:t>
            </a:r>
            <a:r>
              <a:rPr lang="he-IL" sz="2400" u="sng" dirty="0" smtClean="0">
                <a:latin typeface="Gisha" panose="020B0502040204020203" pitchFamily="34" charset="-79"/>
                <a:cs typeface="Gisha" panose="020B0502040204020203" pitchFamily="34" charset="-79"/>
              </a:rPr>
              <a:t>קיטון</a:t>
            </a:r>
          </a:p>
          <a:p>
            <a:pPr algn="r">
              <a:lnSpc>
                <a:spcPct val="150000"/>
              </a:lnSpc>
            </a:pPr>
            <a:r>
              <a:rPr lang="he-IL" sz="2400" dirty="0" smtClean="0">
                <a:latin typeface="Gisha" panose="020B0502040204020203" pitchFamily="34" charset="-79"/>
                <a:cs typeface="Gisha" panose="020B0502040204020203" pitchFamily="34" charset="-79"/>
              </a:rPr>
              <a:t>מענק איזון 2017                        33,156</a:t>
            </a:r>
          </a:p>
          <a:p>
            <a:pPr algn="r">
              <a:lnSpc>
                <a:spcPct val="150000"/>
              </a:lnSpc>
            </a:pPr>
            <a:r>
              <a:rPr lang="he-IL" sz="2400" dirty="0" smtClean="0">
                <a:latin typeface="Gisha" panose="020B0502040204020203" pitchFamily="34" charset="-79"/>
                <a:cs typeface="Gisha" panose="020B0502040204020203" pitchFamily="34" charset="-79"/>
              </a:rPr>
              <a:t>מענק איזון 2018                        29,251           3,905</a:t>
            </a:r>
          </a:p>
          <a:p>
            <a:pPr algn="r">
              <a:lnSpc>
                <a:spcPct val="150000"/>
              </a:lnSpc>
            </a:pPr>
            <a:r>
              <a:rPr lang="en-US" sz="2400" dirty="0" smtClean="0">
                <a:latin typeface="Gisha" panose="020B0502040204020203" pitchFamily="34" charset="-79"/>
                <a:cs typeface="Gisha" panose="020B0502040204020203" pitchFamily="34" charset="-79"/>
              </a:rPr>
              <a:t>  732	      </a:t>
            </a:r>
            <a:r>
              <a:rPr lang="he-IL" sz="2400" dirty="0" smtClean="0">
                <a:latin typeface="Gisha" panose="020B0502040204020203" pitchFamily="34" charset="-79"/>
                <a:cs typeface="Gisha" panose="020B0502040204020203" pitchFamily="34" charset="-79"/>
              </a:rPr>
              <a:t>מענק איזון 2019                        28,519  </a:t>
            </a:r>
            <a:endParaRPr lang="en-US" sz="2400" dirty="0" smtClean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r">
              <a:lnSpc>
                <a:spcPct val="150000"/>
              </a:lnSpc>
            </a:pPr>
            <a:r>
              <a:rPr lang="en-US" sz="2400" dirty="0" smtClean="0">
                <a:latin typeface="Gisha" panose="020B0502040204020203" pitchFamily="34" charset="-79"/>
                <a:cs typeface="Gisha" panose="020B0502040204020203" pitchFamily="34" charset="-79"/>
              </a:rPr>
              <a:t> 0           28,519                        </a:t>
            </a:r>
            <a:r>
              <a:rPr lang="he-IL" sz="2400" dirty="0" smtClean="0">
                <a:latin typeface="Gisha" panose="020B0502040204020203" pitchFamily="34" charset="-79"/>
                <a:cs typeface="Gisha" panose="020B0502040204020203" pitchFamily="34" charset="-79"/>
              </a:rPr>
              <a:t>מענק איזון 2020</a:t>
            </a:r>
            <a:r>
              <a:rPr lang="en-US" sz="2400" dirty="0" smtClean="0">
                <a:latin typeface="Gisha" panose="020B0502040204020203" pitchFamily="34" charset="-79"/>
                <a:cs typeface="Gisha" panose="020B0502040204020203" pitchFamily="34" charset="-79"/>
              </a:rPr>
              <a:t>   </a:t>
            </a:r>
          </a:p>
          <a:p>
            <a:pPr algn="r">
              <a:lnSpc>
                <a:spcPct val="150000"/>
              </a:lnSpc>
            </a:pPr>
            <a:endParaRPr lang="en-US" sz="2400" dirty="0" smtClean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r">
              <a:lnSpc>
                <a:spcPct val="150000"/>
              </a:lnSpc>
            </a:pPr>
            <a:r>
              <a:rPr lang="he-IL" sz="2000" dirty="0" smtClean="0">
                <a:latin typeface="Gisha" panose="020B0502040204020203" pitchFamily="34" charset="-79"/>
                <a:cs typeface="Gisha" panose="020B0502040204020203" pitchFamily="34" charset="-79"/>
              </a:rPr>
              <a:t>*מענק 2020 לא סופי צריך להתקיים דיון במשרד הפנים.</a:t>
            </a:r>
            <a:endParaRPr lang="he-IL" sz="20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2087" y="603845"/>
            <a:ext cx="5203801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קיטון במענקי איזון משרד הפנים </a:t>
            </a:r>
          </a:p>
          <a:p>
            <a:pPr algn="ctr"/>
            <a:r>
              <a:rPr lang="he-IL" sz="2800" b="1" dirty="0">
                <a:latin typeface="Gisha" panose="020B0502040204020203" pitchFamily="34" charset="-79"/>
                <a:cs typeface="Gisha" panose="020B0502040204020203" pitchFamily="34" charset="-79"/>
              </a:rPr>
              <a:t>לשנים </a:t>
            </a:r>
            <a:r>
              <a:rPr lang="he-IL" sz="28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2017-2020 </a:t>
            </a:r>
            <a:r>
              <a:rPr lang="he-IL" sz="2000" b="1" dirty="0" smtClean="0">
                <a:latin typeface="Gisha" panose="020B0502040204020203" pitchFamily="34" charset="-79"/>
                <a:cs typeface="Gisha" panose="020B0502040204020203" pitchFamily="34" charset="-79"/>
              </a:rPr>
              <a:t>(באלפי ₪ )</a:t>
            </a:r>
            <a:endParaRPr lang="he-IL" sz="2000" b="1" dirty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ctr"/>
            <a:endParaRPr lang="he-IL" sz="2800" b="1" dirty="0">
              <a:solidFill>
                <a:srgbClr val="0070C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8055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15</a:t>
            </a:fld>
            <a:endParaRPr lang="en-US" dirty="0"/>
          </a:p>
        </p:txBody>
      </p:sp>
      <p:graphicFrame>
        <p:nvGraphicFramePr>
          <p:cNvPr id="3" name="תרשים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7016359"/>
              </p:ext>
            </p:extLst>
          </p:nvPr>
        </p:nvGraphicFramePr>
        <p:xfrm>
          <a:off x="323528" y="449288"/>
          <a:ext cx="8596064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459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2124075" y="0"/>
            <a:ext cx="5257800" cy="1066800"/>
          </a:xfrm>
          <a:prstGeom prst="rect">
            <a:avLst/>
          </a:prstGeom>
          <a:effectLst/>
          <a:extLst/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 rtl="1"/>
            <a:endParaRPr lang="he-IL" sz="20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8311679" y="4221088"/>
            <a:ext cx="1619672" cy="1448923"/>
          </a:xfrm>
          <a:prstGeom prst="wedgeEllipseCallout">
            <a:avLst>
              <a:gd name="adj1" fmla="val -48574"/>
              <a:gd name="adj2" fmla="val 59406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lIns="91432" tIns="45716" rIns="91432" bIns="45716" anchor="ctr"/>
          <a:lstStyle/>
          <a:p>
            <a:pPr algn="ctr" defTabSz="762000" rtl="1"/>
            <a:r>
              <a:rPr lang="he-IL" sz="1300" dirty="0">
                <a:latin typeface="Gisha" panose="020B0502040204020203" pitchFamily="34" charset="-79"/>
                <a:cs typeface="Gisha" panose="020B0502040204020203" pitchFamily="34" charset="-79"/>
              </a:rPr>
              <a:t>ארנונה </a:t>
            </a:r>
            <a:r>
              <a:rPr lang="he-IL" sz="1300" dirty="0" smtClean="0">
                <a:latin typeface="Gisha" panose="020B0502040204020203" pitchFamily="34" charset="-79"/>
                <a:cs typeface="Gisha" panose="020B0502040204020203" pitchFamily="34" charset="-79"/>
              </a:rPr>
              <a:t>95,000</a:t>
            </a:r>
            <a:endParaRPr lang="he-IL" sz="1300" dirty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ctr" defTabSz="762000" rtl="1"/>
            <a:endParaRPr lang="en-US" sz="1300" dirty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ctr" defTabSz="762000" rtl="1"/>
            <a:r>
              <a:rPr lang="he-IL" sz="1300" dirty="0">
                <a:latin typeface="Gisha" panose="020B0502040204020203" pitchFamily="34" charset="-79"/>
                <a:cs typeface="Gisha" panose="020B0502040204020203" pitchFamily="34" charset="-79"/>
              </a:rPr>
              <a:t>מענק </a:t>
            </a:r>
            <a:endParaRPr lang="he-IL" sz="1300" dirty="0" smtClean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ctr" defTabSz="762000" rtl="1"/>
            <a:r>
              <a:rPr lang="he-IL" sz="1300" dirty="0" smtClean="0">
                <a:latin typeface="Gisha" panose="020B0502040204020203" pitchFamily="34" charset="-79"/>
                <a:cs typeface="Gisha" panose="020B0502040204020203" pitchFamily="34" charset="-79"/>
              </a:rPr>
              <a:t>משרד </a:t>
            </a:r>
            <a:r>
              <a:rPr lang="he-IL" sz="1300" dirty="0">
                <a:latin typeface="Gisha" panose="020B0502040204020203" pitchFamily="34" charset="-79"/>
                <a:cs typeface="Gisha" panose="020B0502040204020203" pitchFamily="34" charset="-79"/>
              </a:rPr>
              <a:t>הפנים </a:t>
            </a:r>
            <a:r>
              <a:rPr lang="he-IL" sz="1300" dirty="0" smtClean="0">
                <a:latin typeface="Gisha" panose="020B0502040204020203" pitchFamily="34" charset="-79"/>
                <a:cs typeface="Gisha" panose="020B0502040204020203" pitchFamily="34" charset="-79"/>
              </a:rPr>
              <a:t>28,519</a:t>
            </a:r>
            <a:endParaRPr lang="he-IL" sz="13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509089"/>
            <a:ext cx="8208912" cy="523220"/>
          </a:xfrm>
          <a:prstGeom prst="rect">
            <a:avLst/>
          </a:prstGeom>
          <a:noFill/>
          <a:effectLst/>
        </p:spPr>
        <p:txBody>
          <a:bodyPr wrap="square" rtlCol="1">
            <a:spAutoFit/>
          </a:bodyPr>
          <a:lstStyle/>
          <a:p>
            <a:pPr algn="ctr" rtl="1"/>
            <a:r>
              <a:rPr lang="he-IL" sz="2800" b="1" kern="1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תקציב 2020 - </a:t>
            </a:r>
            <a:r>
              <a:rPr lang="he-IL" sz="2800" b="1" kern="1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הוצאות </a:t>
            </a:r>
            <a:r>
              <a:rPr lang="he-IL" sz="2800" b="1" kern="1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מול מקורות מימון </a:t>
            </a:r>
            <a:r>
              <a:rPr lang="he-IL" sz="2000" b="1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(באלפי ₪</a:t>
            </a:r>
            <a:r>
              <a:rPr lang="he-IL" sz="2000" b="1" kern="1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)</a:t>
            </a:r>
            <a:endParaRPr lang="he-IL" sz="2000" b="1" kern="1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3068960"/>
            <a:ext cx="2592288" cy="954107"/>
          </a:xfrm>
          <a:prstGeom prst="rect">
            <a:avLst/>
          </a:prstGeom>
          <a:noFill/>
          <a:effectLst/>
        </p:spPr>
        <p:txBody>
          <a:bodyPr wrap="square" rtlCol="1">
            <a:spAutoFit/>
          </a:bodyPr>
          <a:lstStyle/>
          <a:p>
            <a:r>
              <a:rPr lang="he-IL" sz="2800" b="1" dirty="0">
                <a:solidFill>
                  <a:schemeClr val="accent2">
                    <a:lumMod val="75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מקורות הכנסה</a:t>
            </a:r>
          </a:p>
          <a:p>
            <a:endParaRPr lang="he-IL" sz="2800" b="1" dirty="0">
              <a:solidFill>
                <a:srgbClr val="00B05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graphicFrame>
        <p:nvGraphicFramePr>
          <p:cNvPr id="6" name="טבלה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097322"/>
              </p:ext>
            </p:extLst>
          </p:nvPr>
        </p:nvGraphicFramePr>
        <p:xfrm>
          <a:off x="709760" y="1134475"/>
          <a:ext cx="7651257" cy="2064830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2191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96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54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2966"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שנה</a:t>
                      </a:r>
                      <a:endParaRPr lang="he-IL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הפרש</a:t>
                      </a:r>
                      <a:r>
                        <a:rPr lang="he-IL" b="1" u="sng" baseline="0" dirty="0" smtClean="0"/>
                        <a:t> ת.</a:t>
                      </a:r>
                      <a:endParaRPr lang="he-IL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ת.2020</a:t>
                      </a:r>
                      <a:endParaRPr lang="he-IL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ת.2019</a:t>
                      </a:r>
                      <a:endParaRPr lang="he-IL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ביצוע</a:t>
                      </a:r>
                      <a:r>
                        <a:rPr lang="he-IL" b="1" u="sng" baseline="0" dirty="0" smtClean="0"/>
                        <a:t> 9.19</a:t>
                      </a:r>
                      <a:endParaRPr lang="he-IL" b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966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פעולות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3,592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204,644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201,052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145,489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966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הלוואות מחזור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(34,890)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34,890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34,890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966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שכר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1,649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124,152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122,503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89,837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966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סה"כ הוצאות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(29,649)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328,796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358,445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270,216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טבלה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1533"/>
              </p:ext>
            </p:extLst>
          </p:nvPr>
        </p:nvGraphicFramePr>
        <p:xfrm>
          <a:off x="827584" y="3429000"/>
          <a:ext cx="7344815" cy="2926080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2055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8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59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71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0755"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שנה</a:t>
                      </a:r>
                      <a:endParaRPr lang="he-IL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הפרש ת.</a:t>
                      </a:r>
                      <a:endParaRPr lang="he-IL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ת.2020</a:t>
                      </a:r>
                      <a:endParaRPr lang="he-IL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ת.2019</a:t>
                      </a:r>
                      <a:endParaRPr lang="he-IL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u="sng" dirty="0" smtClean="0"/>
                        <a:t>ביצוע</a:t>
                      </a:r>
                      <a:r>
                        <a:rPr lang="he-IL" b="1" u="sng" baseline="0" dirty="0" smtClean="0"/>
                        <a:t> 9.19</a:t>
                      </a:r>
                      <a:endParaRPr lang="he-IL" b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755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הכנסה עצמית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744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91,859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91,085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58,228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755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הלוואות</a:t>
                      </a:r>
                      <a:r>
                        <a:rPr lang="he-IL" baseline="0" dirty="0" smtClean="0"/>
                        <a:t> מחזור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(34,890)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34,890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34,890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755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הכנסה ממכסות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(1,095)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3,100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4,195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2,433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755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הכנסות ממשלה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(338)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110,318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110,656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85,199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755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השתתפות מועצה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5,900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123,519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117,617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88,143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755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סה"כ הכנסות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(29,649)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328,796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358,445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268,893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755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סה"כ גרעון ביצוע 9.19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-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-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-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(1,323)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166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02445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 flipH="1" flipV="1">
            <a:off x="6156176" y="7749480"/>
            <a:ext cx="193576" cy="1115888"/>
          </a:xfrm>
        </p:spPr>
        <p:txBody>
          <a:bodyPr/>
          <a:lstStyle/>
          <a:p>
            <a:fld id="{13EA315C-A5AD-4ADE-8F85-4D4D8C83C743}" type="slidenum">
              <a:rPr lang="he-IL"/>
              <a:pPr/>
              <a:t>3</a:t>
            </a:fld>
            <a:endParaRPr lang="en-US" dirty="0"/>
          </a:p>
        </p:txBody>
      </p:sp>
      <p:graphicFrame>
        <p:nvGraphicFramePr>
          <p:cNvPr id="412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923700"/>
              </p:ext>
            </p:extLst>
          </p:nvPr>
        </p:nvGraphicFramePr>
        <p:xfrm>
          <a:off x="660400" y="3721100"/>
          <a:ext cx="7797800" cy="243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52" name="גליון עבודה" r:id="rId3" imgW="7437084" imgH="1882224" progId="Excel.Sheet.8">
                  <p:embed/>
                </p:oleObj>
              </mc:Choice>
              <mc:Fallback>
                <p:oleObj name="גליון עבודה" r:id="rId3" imgW="7437084" imgH="1882224" progId="Excel.Sheet.8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" y="3721100"/>
                        <a:ext cx="7797800" cy="243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מלבן 1"/>
          <p:cNvSpPr/>
          <p:nvPr/>
        </p:nvSpPr>
        <p:spPr>
          <a:xfrm>
            <a:off x="4479634" y="6165304"/>
            <a:ext cx="19645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he-IL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543624"/>
            <a:ext cx="7776864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he-IL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תקציב רגיל לשנת 2020</a:t>
            </a:r>
          </a:p>
          <a:p>
            <a:pPr algn="ctr" rtl="1"/>
            <a:r>
              <a:rPr lang="he-IL" sz="2800" b="1" kern="10" dirty="0" smtClean="0">
                <a:ln w="0"/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מקורות</a:t>
            </a:r>
            <a:r>
              <a:rPr lang="he-IL" sz="2800" kern="1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 </a:t>
            </a:r>
            <a:r>
              <a:rPr lang="he-IL" kern="1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(באלפי ₪)</a:t>
            </a:r>
            <a:endParaRPr lang="he-IL" kern="1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endParaRPr lang="he-IL" sz="28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graphicFrame>
        <p:nvGraphicFramePr>
          <p:cNvPr id="1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509417"/>
              </p:ext>
            </p:extLst>
          </p:nvPr>
        </p:nvGraphicFramePr>
        <p:xfrm>
          <a:off x="1475656" y="1713002"/>
          <a:ext cx="693420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53" name="גליון עבודה" r:id="rId5" imgW="4429363" imgH="809863" progId="Excel.Sheet.8">
                  <p:embed/>
                </p:oleObj>
              </mc:Choice>
              <mc:Fallback>
                <p:oleObj name="גליון עבודה" r:id="rId5" imgW="4429363" imgH="809863" progId="Excel.Sheet.8">
                  <p:embed/>
                  <p:pic>
                    <p:nvPicPr>
                      <p:cNvPr id="410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713002"/>
                        <a:ext cx="6934200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4</a:t>
            </a:fld>
            <a:endParaRPr lang="en-US" dirty="0"/>
          </a:p>
        </p:txBody>
      </p:sp>
      <p:sp>
        <p:nvSpPr>
          <p:cNvPr id="4" name="מציין מיקום של מספר שקופית 3"/>
          <p:cNvSpPr txBox="1">
            <a:spLocks/>
          </p:cNvSpPr>
          <p:nvPr/>
        </p:nvSpPr>
        <p:spPr>
          <a:xfrm>
            <a:off x="7052471" y="6319499"/>
            <a:ext cx="1905000" cy="457200"/>
          </a:xfrm>
          <a:prstGeom prst="rect">
            <a:avLst/>
          </a:prstGeom>
        </p:spPr>
        <p:txBody>
          <a:bodyPr vert="horz"/>
          <a:lstStyle>
            <a:defPPr>
              <a:defRPr lang="he-IL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fld id="{CB4E0FE0-9527-46C9-9DC0-F7F29B346327}" type="slidenum">
              <a:rPr lang="he-IL" smtClean="0"/>
              <a:pPr/>
              <a:t>4</a:t>
            </a:fld>
            <a:endParaRPr lang="en-US" dirty="0"/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3742000"/>
              </p:ext>
            </p:extLst>
          </p:nvPr>
        </p:nvGraphicFramePr>
        <p:xfrm>
          <a:off x="737844" y="1805135"/>
          <a:ext cx="7722588" cy="4307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506" name="גליון עבודה" r:id="rId3" imgW="8542036" imgH="6057936" progId="Excel.Sheet.8">
                  <p:embed/>
                </p:oleObj>
              </mc:Choice>
              <mc:Fallback>
                <p:oleObj name="גליון עבודה" r:id="rId3" imgW="8542036" imgH="605793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844" y="1805135"/>
                        <a:ext cx="7722588" cy="43073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מלבן 6"/>
          <p:cNvSpPr/>
          <p:nvPr/>
        </p:nvSpPr>
        <p:spPr>
          <a:xfrm>
            <a:off x="1631234" y="6211669"/>
            <a:ext cx="56770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he-IL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 algn="ctr"/>
            <a:endParaRPr lang="he-IL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1374" y="459766"/>
            <a:ext cx="801679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he-IL" sz="3600" b="1" kern="10" dirty="0">
                <a:ln w="0"/>
                <a:latin typeface="Gisha" panose="020B0502040204020203" pitchFamily="34" charset="-79"/>
                <a:cs typeface="Gisha" panose="020B0502040204020203" pitchFamily="34" charset="-79"/>
              </a:rPr>
              <a:t>תקציב רגיל </a:t>
            </a:r>
            <a:r>
              <a:rPr lang="he-IL" sz="3600" b="1" kern="10" dirty="0" smtClean="0">
                <a:ln w="0"/>
                <a:latin typeface="Gisha" panose="020B0502040204020203" pitchFamily="34" charset="-79"/>
                <a:cs typeface="Gisha" panose="020B0502040204020203" pitchFamily="34" charset="-79"/>
              </a:rPr>
              <a:t>לשנת 2020</a:t>
            </a:r>
            <a:endParaRPr lang="he-IL" sz="3600" b="1" kern="10" dirty="0">
              <a:ln w="0"/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algn="ctr" rtl="1"/>
            <a:r>
              <a:rPr lang="he-IL" sz="3600" b="1" kern="10" dirty="0" smtClean="0">
                <a:ln w="0"/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מקורות</a:t>
            </a:r>
            <a:endParaRPr lang="he-IL" sz="3600" b="1" kern="10" dirty="0">
              <a:ln w="0"/>
              <a:solidFill>
                <a:srgbClr val="0070C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endParaRPr lang="he-IL" sz="36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2070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C8F6-E939-4611-A1FB-36BDF75F1724}" type="slidenum">
              <a:rPr lang="he-IL"/>
              <a:pPr/>
              <a:t>5</a:t>
            </a:fld>
            <a:endParaRPr lang="en-US" dirty="0"/>
          </a:p>
        </p:txBody>
      </p:sp>
      <p:graphicFrame>
        <p:nvGraphicFramePr>
          <p:cNvPr id="13338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817981"/>
              </p:ext>
            </p:extLst>
          </p:nvPr>
        </p:nvGraphicFramePr>
        <p:xfrm>
          <a:off x="611561" y="1916832"/>
          <a:ext cx="7816546" cy="369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738" name="גליון עבודה" r:id="rId3" imgW="7399049" imgH="3489912" progId="Excel.Sheet.8">
                  <p:embed/>
                </p:oleObj>
              </mc:Choice>
              <mc:Fallback>
                <p:oleObj name="גליון עבודה" r:id="rId3" imgW="7399049" imgH="3489912" progId="Excel.Sheet.8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1" y="1916832"/>
                        <a:ext cx="7816546" cy="369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02851" y="548680"/>
            <a:ext cx="6092899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he-IL" sz="3200" b="1" kern="10" dirty="0">
                <a:ln w="0"/>
                <a:latin typeface="Gisha" panose="020B0502040204020203" pitchFamily="34" charset="-79"/>
                <a:cs typeface="Gisha" panose="020B0502040204020203" pitchFamily="34" charset="-79"/>
              </a:rPr>
              <a:t>תקציב רגיל לשנת 2020</a:t>
            </a:r>
          </a:p>
          <a:p>
            <a:pPr algn="ctr" rtl="1"/>
            <a:r>
              <a:rPr lang="he-IL" sz="3200" b="1" kern="10" dirty="0">
                <a:ln w="0"/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השתתפות </a:t>
            </a:r>
            <a:r>
              <a:rPr lang="he-IL" sz="3200" b="1" kern="10" dirty="0" smtClean="0">
                <a:ln w="0"/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משרדי ממשלה </a:t>
            </a:r>
            <a:r>
              <a:rPr lang="he-IL" sz="2000" b="1" kern="10" dirty="0" smtClean="0">
                <a:ln w="0"/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(באלפי ₪)</a:t>
            </a:r>
            <a:endParaRPr lang="he-IL" sz="2000" b="1" kern="10" dirty="0">
              <a:ln w="0"/>
              <a:solidFill>
                <a:srgbClr val="0070C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endParaRPr lang="he-I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5957608"/>
            <a:ext cx="403244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sz="1400" dirty="0" smtClean="0">
                <a:latin typeface="Gisha" panose="020B0502040204020203" pitchFamily="34" charset="-79"/>
                <a:cs typeface="Gisha" panose="020B0502040204020203" pitchFamily="34" charset="-79"/>
              </a:rPr>
              <a:t>בנוסף </a:t>
            </a:r>
            <a:r>
              <a:rPr lang="he-IL" sz="1400" dirty="0">
                <a:latin typeface="Gisha" panose="020B0502040204020203" pitchFamily="34" charset="-79"/>
                <a:cs typeface="Gisha" panose="020B0502040204020203" pitchFamily="34" charset="-79"/>
              </a:rPr>
              <a:t>מענק כללי   </a:t>
            </a:r>
            <a:r>
              <a:rPr lang="he-IL" sz="1400" dirty="0" smtClean="0">
                <a:latin typeface="Gisha" panose="020B0502040204020203" pitchFamily="34" charset="-79"/>
                <a:cs typeface="Gisha" panose="020B0502040204020203" pitchFamily="34" charset="-79"/>
              </a:rPr>
              <a:t>28,519</a:t>
            </a:r>
            <a:endParaRPr lang="he-IL" sz="14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5C59-E02E-4FFF-A922-5C4E3A436D07}" type="slidenum">
              <a:rPr lang="he-IL"/>
              <a:pPr/>
              <a:t>6</a:t>
            </a:fld>
            <a:endParaRPr lang="en-US" dirty="0"/>
          </a:p>
        </p:txBody>
      </p:sp>
      <p:graphicFrame>
        <p:nvGraphicFramePr>
          <p:cNvPr id="615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739063"/>
              </p:ext>
            </p:extLst>
          </p:nvPr>
        </p:nvGraphicFramePr>
        <p:xfrm>
          <a:off x="900113" y="1989138"/>
          <a:ext cx="7507287" cy="348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6" name="גליון עבודה" r:id="rId3" imgW="6903734" imgH="2666952" progId="Excel.Sheet.8">
                  <p:embed/>
                </p:oleObj>
              </mc:Choice>
              <mc:Fallback>
                <p:oleObj name="גליון עבודה" r:id="rId3" imgW="6903734" imgH="2666952" progId="Excel.Sheet.8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989138"/>
                        <a:ext cx="7507287" cy="348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44192" y="836712"/>
            <a:ext cx="429989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שימושים לשנת </a:t>
            </a:r>
            <a:r>
              <a:rPr lang="he-IL" sz="3200" b="1" dirty="0" smtClean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2020</a:t>
            </a:r>
            <a:endParaRPr lang="he-IL" sz="3200" b="1" dirty="0">
              <a:solidFill>
                <a:srgbClr val="0070C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9FB92-E31D-4279-A3D5-B5380FFD051D}" type="slidenum">
              <a:rPr lang="he-IL"/>
              <a:pPr/>
              <a:t>7</a:t>
            </a:fld>
            <a:endParaRPr lang="en-US" dirty="0"/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365861"/>
              </p:ext>
            </p:extLst>
          </p:nvPr>
        </p:nvGraphicFramePr>
        <p:xfrm>
          <a:off x="611560" y="1407103"/>
          <a:ext cx="7956884" cy="4832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20" name="גליון עבודה" r:id="rId3" imgW="6400854" imgH="3832920" progId="Excel.Sheet.8">
                  <p:embed/>
                </p:oleObj>
              </mc:Choice>
              <mc:Fallback>
                <p:oleObj name="גליון עבודה" r:id="rId3" imgW="6400854" imgH="3832920" progId="Excel.Shee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3952" t="14999" r="2597" b="20581"/>
                      <a:stretch>
                        <a:fillRect/>
                      </a:stretch>
                    </p:blipFill>
                    <p:spPr bwMode="auto">
                      <a:xfrm>
                        <a:off x="611560" y="1407103"/>
                        <a:ext cx="7956884" cy="4832830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69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WordArt 11"/>
          <p:cNvSpPr>
            <a:spLocks noChangeArrowheads="1" noChangeShapeType="1" noTextEdit="1"/>
          </p:cNvSpPr>
          <p:nvPr/>
        </p:nvSpPr>
        <p:spPr bwMode="auto">
          <a:xfrm>
            <a:off x="1043608" y="549274"/>
            <a:ext cx="6130305" cy="935509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 rtl="1"/>
            <a:endParaRPr lang="he-IL" sz="4000" kern="10" dirty="0">
              <a:ln w="9525">
                <a:solidFill>
                  <a:srgbClr val="008000"/>
                </a:solidFill>
                <a:round/>
                <a:headEnd type="none" w="sm" len="sm"/>
                <a:tailEnd type="none" w="sm" len="sm"/>
              </a:ln>
              <a:solidFill>
                <a:schemeClr val="accent1"/>
              </a:solidFill>
              <a:effectLst>
                <a:outerShdw dist="563972" dir="14049741" sx="125000" sy="125000" algn="tl" rotWithShape="0">
                  <a:schemeClr val="accent2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7734" y="692696"/>
            <a:ext cx="482453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600" b="1" dirty="0" smtClean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שימושים לשנת </a:t>
            </a:r>
            <a:r>
              <a:rPr lang="he-IL" sz="36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2020</a:t>
            </a:r>
          </a:p>
          <a:p>
            <a:endParaRPr lang="he-IL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8943D-A9F7-4225-8315-DDB3D580B057}" type="slidenum">
              <a:rPr lang="he-IL"/>
              <a:pPr/>
              <a:t>8</a:t>
            </a:fld>
            <a:endParaRPr lang="en-US" dirty="0"/>
          </a:p>
        </p:txBody>
      </p:sp>
      <p:graphicFrame>
        <p:nvGraphicFramePr>
          <p:cNvPr id="16389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5365623"/>
              </p:ext>
            </p:extLst>
          </p:nvPr>
        </p:nvGraphicFramePr>
        <p:xfrm>
          <a:off x="672887" y="2563680"/>
          <a:ext cx="7787545" cy="2706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74" name="גליון עבודה" r:id="rId3" imgW="10218373" imgH="2103192" progId="Excel.Sheet.8">
                  <p:embed/>
                </p:oleObj>
              </mc:Choice>
              <mc:Fallback>
                <p:oleObj name="גליון עבודה" r:id="rId3" imgW="10218373" imgH="2103192" progId="Excel.Sheet.8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887" y="2563680"/>
                        <a:ext cx="7787545" cy="27068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WordArt 1032" descr="שיש לבן"/>
          <p:cNvSpPr>
            <a:spLocks noChangeArrowheads="1" noChangeShapeType="1" noTextEdit="1"/>
          </p:cNvSpPr>
          <p:nvPr/>
        </p:nvSpPr>
        <p:spPr bwMode="auto">
          <a:xfrm>
            <a:off x="4953000" y="2057400"/>
            <a:ext cx="266700" cy="15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he-IL" sz="1000" kern="10" dirty="0">
              <a:ln w="9525">
                <a:round/>
                <a:headEnd type="none" w="sm" len="sm"/>
                <a:tailEnd type="none" w="sm" len="sm"/>
              </a:ln>
              <a:blipFill dpi="0" rotWithShape="0">
                <a:blip r:embed="rId5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687857"/>
            <a:ext cx="727280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פירוט תמיכות </a:t>
            </a:r>
            <a:r>
              <a:rPr lang="he-IL" sz="3200" b="1" dirty="0" smtClean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והשתתפויות </a:t>
            </a:r>
            <a:r>
              <a:rPr lang="he-IL" sz="32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לשנת 2020</a:t>
            </a:r>
          </a:p>
          <a:p>
            <a:endParaRPr lang="he-IL" sz="28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8244408" y="6453336"/>
            <a:ext cx="762000" cy="244475"/>
          </a:xfrm>
        </p:spPr>
        <p:txBody>
          <a:bodyPr/>
          <a:lstStyle/>
          <a:p>
            <a:fld id="{C14DB79B-43C3-47BD-9E00-71B392A987B6}" type="slidenum">
              <a:rPr lang="he-IL"/>
              <a:pPr/>
              <a:t>9</a:t>
            </a:fld>
            <a:endParaRPr lang="en-US" dirty="0"/>
          </a:p>
        </p:txBody>
      </p:sp>
      <p:sp>
        <p:nvSpPr>
          <p:cNvPr id="2" name="מלבן 1"/>
          <p:cNvSpPr/>
          <p:nvPr/>
        </p:nvSpPr>
        <p:spPr>
          <a:xfrm>
            <a:off x="1303348" y="5808166"/>
            <a:ext cx="475252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400" dirty="0" smtClean="0">
                <a:ln w="0"/>
                <a:latin typeface="Gisha" panose="020B0502040204020203" pitchFamily="34" charset="-79"/>
                <a:cs typeface="Gisha" panose="020B0502040204020203" pitchFamily="34" charset="-79"/>
              </a:rPr>
              <a:t>המשך בעמוד הבא </a:t>
            </a:r>
          </a:p>
          <a:p>
            <a:pPr algn="ctr"/>
            <a:endParaRPr lang="he-IL" sz="40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1475656" y="5803951"/>
            <a:ext cx="978408" cy="484632"/>
          </a:xfrm>
          <a:prstGeom prst="left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graphicFrame>
        <p:nvGraphicFramePr>
          <p:cNvPr id="7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8745078"/>
              </p:ext>
            </p:extLst>
          </p:nvPr>
        </p:nvGraphicFramePr>
        <p:xfrm>
          <a:off x="660423" y="1196752"/>
          <a:ext cx="7800009" cy="4627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07" name="גליון עבודה" r:id="rId3" imgW="6873263" imgH="3985200" progId="Excel.Sheet.8">
                  <p:embed/>
                </p:oleObj>
              </mc:Choice>
              <mc:Fallback>
                <p:oleObj name="גליון עבודה" r:id="rId3" imgW="6873263" imgH="3985200" progId="Excel.Sheet.8">
                  <p:embed/>
                  <p:pic>
                    <p:nvPicPr>
                      <p:cNvPr id="7195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23" y="1196752"/>
                        <a:ext cx="7800009" cy="46277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95736" y="648930"/>
            <a:ext cx="4464496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200" b="1" dirty="0">
                <a:solidFill>
                  <a:srgbClr val="0070C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תקציב רגיל לשנת 2020</a:t>
            </a:r>
          </a:p>
          <a:p>
            <a:endParaRPr lang="he-IL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אורגני">
  <a:themeElements>
    <a:clrScheme name="אורגני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אורגני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אורגני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ערכת נושא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ערכת נושא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TM02892315[[fn=עשן מתפתל]]</Template>
  <TotalTime>16676</TotalTime>
  <Words>313</Words>
  <Application>Microsoft Office PowerPoint</Application>
  <PresentationFormat>‫הצגה על המסך (4:3)</PresentationFormat>
  <Paragraphs>136</Paragraphs>
  <Slides>15</Slides>
  <Notes>3</Notes>
  <HiddenSlides>0</HiddenSlides>
  <MMClips>0</MMClips>
  <ScaleCrop>false</ScaleCrop>
  <HeadingPairs>
    <vt:vector size="8" baseType="variant">
      <vt:variant>
        <vt:lpstr>גופנים בשימוש</vt:lpstr>
      </vt:variant>
      <vt:variant>
        <vt:i4>9</vt:i4>
      </vt:variant>
      <vt:variant>
        <vt:lpstr>ערכת נושא</vt:lpstr>
      </vt:variant>
      <vt:variant>
        <vt:i4>2</vt:i4>
      </vt:variant>
      <vt:variant>
        <vt:lpstr>שרתי OLE מוטבעים</vt:lpstr>
      </vt:variant>
      <vt:variant>
        <vt:i4>1</vt:i4>
      </vt:variant>
      <vt:variant>
        <vt:lpstr>כותרות שקופיות</vt:lpstr>
      </vt:variant>
      <vt:variant>
        <vt:i4>15</vt:i4>
      </vt:variant>
    </vt:vector>
  </HeadingPairs>
  <TitlesOfParts>
    <vt:vector size="27" baseType="lpstr">
      <vt:lpstr>Albertus Extra Bold</vt:lpstr>
      <vt:lpstr>Arial</vt:lpstr>
      <vt:lpstr>Calibri</vt:lpstr>
      <vt:lpstr>Calibri Light</vt:lpstr>
      <vt:lpstr>Garamond</vt:lpstr>
      <vt:lpstr>Gisha</vt:lpstr>
      <vt:lpstr>Narkisim</vt:lpstr>
      <vt:lpstr>Times New Roman</vt:lpstr>
      <vt:lpstr>Wingdings 2</vt:lpstr>
      <vt:lpstr>HDOfficeLightV0</vt:lpstr>
      <vt:lpstr>אורגני</vt:lpstr>
      <vt:lpstr>גליון עבודה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מועצה אזורית מטה אשר</dc:creator>
  <cp:lastModifiedBy>יעל שביט</cp:lastModifiedBy>
  <cp:revision>1555</cp:revision>
  <cp:lastPrinted>2020-01-16T09:40:43Z</cp:lastPrinted>
  <dcterms:created xsi:type="dcterms:W3CDTF">2001-12-02T13:45:37Z</dcterms:created>
  <dcterms:modified xsi:type="dcterms:W3CDTF">2020-01-19T09:38:00Z</dcterms:modified>
</cp:coreProperties>
</file>